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79" r:id="rId1"/>
  </p:sldMasterIdLst>
  <p:notesMasterIdLst>
    <p:notesMasterId r:id="rId23"/>
  </p:notesMasterIdLst>
  <p:handoutMasterIdLst>
    <p:handoutMasterId r:id="rId24"/>
  </p:handoutMasterIdLst>
  <p:sldIdLst>
    <p:sldId id="258" r:id="rId2"/>
    <p:sldId id="291" r:id="rId3"/>
    <p:sldId id="307" r:id="rId4"/>
    <p:sldId id="299" r:id="rId5"/>
    <p:sldId id="300" r:id="rId6"/>
    <p:sldId id="308" r:id="rId7"/>
    <p:sldId id="310" r:id="rId8"/>
    <p:sldId id="309" r:id="rId9"/>
    <p:sldId id="312" r:id="rId10"/>
    <p:sldId id="313" r:id="rId11"/>
    <p:sldId id="316" r:id="rId12"/>
    <p:sldId id="317" r:id="rId13"/>
    <p:sldId id="322" r:id="rId14"/>
    <p:sldId id="325" r:id="rId15"/>
    <p:sldId id="327" r:id="rId16"/>
    <p:sldId id="329" r:id="rId17"/>
    <p:sldId id="328" r:id="rId18"/>
    <p:sldId id="330" r:id="rId19"/>
    <p:sldId id="301" r:id="rId20"/>
    <p:sldId id="333" r:id="rId21"/>
    <p:sldId id="303" r:id="rId22"/>
  </p:sldIdLst>
  <p:sldSz cx="9144000" cy="6858000" type="screen4x3"/>
  <p:notesSz cx="9296400" cy="7010400"/>
  <p:defaultTextStyle>
    <a:defPPr>
      <a:defRPr lang="en-US"/>
    </a:defPPr>
    <a:lvl1pPr algn="l" defTabSz="1095375" rtl="0" fontAlgn="base">
      <a:spcBef>
        <a:spcPct val="0"/>
      </a:spcBef>
      <a:spcAft>
        <a:spcPct val="0"/>
      </a:spcAft>
      <a:defRPr sz="400" kern="1200">
        <a:solidFill>
          <a:schemeClr val="tx1"/>
        </a:solidFill>
        <a:latin typeface="Arial" charset="0"/>
        <a:ea typeface="+mn-ea"/>
        <a:cs typeface="Arial" charset="0"/>
      </a:defRPr>
    </a:lvl1pPr>
    <a:lvl2pPr marL="546100" indent="1588" algn="l" defTabSz="1095375" rtl="0" fontAlgn="base">
      <a:spcBef>
        <a:spcPct val="0"/>
      </a:spcBef>
      <a:spcAft>
        <a:spcPct val="0"/>
      </a:spcAft>
      <a:defRPr sz="400" kern="1200">
        <a:solidFill>
          <a:schemeClr val="tx1"/>
        </a:solidFill>
        <a:latin typeface="Arial" charset="0"/>
        <a:ea typeface="+mn-ea"/>
        <a:cs typeface="Arial" charset="0"/>
      </a:defRPr>
    </a:lvl2pPr>
    <a:lvl3pPr marL="1095375" indent="1588" algn="l" defTabSz="1095375" rtl="0" fontAlgn="base">
      <a:spcBef>
        <a:spcPct val="0"/>
      </a:spcBef>
      <a:spcAft>
        <a:spcPct val="0"/>
      </a:spcAft>
      <a:defRPr sz="400" kern="1200">
        <a:solidFill>
          <a:schemeClr val="tx1"/>
        </a:solidFill>
        <a:latin typeface="Arial" charset="0"/>
        <a:ea typeface="+mn-ea"/>
        <a:cs typeface="Arial" charset="0"/>
      </a:defRPr>
    </a:lvl3pPr>
    <a:lvl4pPr marL="1643063" indent="1588" algn="l" defTabSz="1095375" rtl="0" fontAlgn="base">
      <a:spcBef>
        <a:spcPct val="0"/>
      </a:spcBef>
      <a:spcAft>
        <a:spcPct val="0"/>
      </a:spcAft>
      <a:defRPr sz="400" kern="1200">
        <a:solidFill>
          <a:schemeClr val="tx1"/>
        </a:solidFill>
        <a:latin typeface="Arial" charset="0"/>
        <a:ea typeface="+mn-ea"/>
        <a:cs typeface="Arial" charset="0"/>
      </a:defRPr>
    </a:lvl4pPr>
    <a:lvl5pPr marL="2192338" indent="1588" algn="l" defTabSz="1095375" rtl="0" fontAlgn="base">
      <a:spcBef>
        <a:spcPct val="0"/>
      </a:spcBef>
      <a:spcAft>
        <a:spcPct val="0"/>
      </a:spcAft>
      <a:defRPr sz="400" kern="1200">
        <a:solidFill>
          <a:schemeClr val="tx1"/>
        </a:solidFill>
        <a:latin typeface="Arial" charset="0"/>
        <a:ea typeface="+mn-ea"/>
        <a:cs typeface="Arial" charset="0"/>
      </a:defRPr>
    </a:lvl5pPr>
    <a:lvl6pPr marL="2286000" algn="l" defTabSz="914400" rtl="0" eaLnBrk="1" latinLnBrk="0" hangingPunct="1">
      <a:defRPr sz="400" kern="1200">
        <a:solidFill>
          <a:schemeClr val="tx1"/>
        </a:solidFill>
        <a:latin typeface="Arial" charset="0"/>
        <a:ea typeface="+mn-ea"/>
        <a:cs typeface="Arial" charset="0"/>
      </a:defRPr>
    </a:lvl6pPr>
    <a:lvl7pPr marL="2743200" algn="l" defTabSz="914400" rtl="0" eaLnBrk="1" latinLnBrk="0" hangingPunct="1">
      <a:defRPr sz="400" kern="1200">
        <a:solidFill>
          <a:schemeClr val="tx1"/>
        </a:solidFill>
        <a:latin typeface="Arial" charset="0"/>
        <a:ea typeface="+mn-ea"/>
        <a:cs typeface="Arial" charset="0"/>
      </a:defRPr>
    </a:lvl7pPr>
    <a:lvl8pPr marL="3200400" algn="l" defTabSz="914400" rtl="0" eaLnBrk="1" latinLnBrk="0" hangingPunct="1">
      <a:defRPr sz="400" kern="1200">
        <a:solidFill>
          <a:schemeClr val="tx1"/>
        </a:solidFill>
        <a:latin typeface="Arial" charset="0"/>
        <a:ea typeface="+mn-ea"/>
        <a:cs typeface="Arial" charset="0"/>
      </a:defRPr>
    </a:lvl8pPr>
    <a:lvl9pPr marL="3657600" algn="l" defTabSz="914400" rtl="0" eaLnBrk="1" latinLnBrk="0" hangingPunct="1">
      <a:defRPr sz="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mk@bu.edu" initials="" lastIdx="1" clrIdx="0">
    <p:extLst/>
  </p:cmAuthor>
  <p:cmAuthor id="2" name="gordonmk@bu.edu" initials=" [2]" lastIdx="1" clrIdx="1">
    <p:extLst/>
  </p:cmAuthor>
  <p:cmAuthor id="3" name="gordonmk@bu.edu" initials=" [3]" lastIdx="1" clrIdx="2">
    <p:extLst/>
  </p:cmAuthor>
  <p:cmAuthor id="4" name="gordonmk@bu.edu" initials=" [4]" lastIdx="1" clrIdx="3">
    <p:extLst/>
  </p:cmAuthor>
  <p:cmAuthor id="5" name="gordonmk@bu.edu" initials=" [5]" lastIdx="1" clrIdx="4">
    <p:extLst/>
  </p:cmAuthor>
  <p:cmAuthor id="6" name="gordonmk@bu.edu" initials=" [6]" lastIdx="1" clrIdx="5">
    <p:extLst/>
  </p:cmAuthor>
  <p:cmAuthor id="7" name="gordonmk@bu.edu" initials=" [7]" lastIdx="1" clrIdx="6">
    <p:extLst/>
  </p:cmAuthor>
  <p:cmAuthor id="8" name="gordonmk@bu.edu" initials=" [8]" lastIdx="1" clrIdx="7">
    <p:extLst/>
  </p:cmAuthor>
  <p:cmAuthor id="9" name="gordonmk@bu.edu" initials=" [9]" lastIdx="1" clrIdx="8">
    <p:extLst/>
  </p:cmAuthor>
  <p:cmAuthor id="10" name="gordonmk@bu.edu" initials=" [10]" lastIdx="1" clrIdx="9">
    <p:extLst/>
  </p:cmAuthor>
  <p:cmAuthor id="11" name="gordonmk@bu.edu" initials=" [11]" lastIdx="1" clrIdx="10">
    <p:extLst/>
  </p:cmAuthor>
  <p:cmAuthor id="12" name="gordonmk@bu.edu" initials=" [12]" lastIdx="1" clrIdx="11">
    <p:extLst/>
  </p:cmAuthor>
  <p:cmAuthor id="13" name="gordonmk@bu.edu" initials=" [13]" lastIdx="1" clrIdx="12">
    <p:extLst/>
  </p:cmAuthor>
  <p:cmAuthor id="14" name="gordonmk@bu.edu" initials=" [14]" lastIdx="1" clrIdx="13">
    <p:extLst/>
  </p:cmAuthor>
  <p:cmAuthor id="15" name="gordonmk@bu.edu" initials=" [15]" lastIdx="1" clrIdx="14">
    <p:extLst/>
  </p:cmAuthor>
  <p:cmAuthor id="16" name="gordonmk@bu.edu" initials=" [16]" lastIdx="1" clrIdx="15">
    <p:extLst/>
  </p:cmAuthor>
  <p:cmAuthor id="17" name="gordonmk@bu.edu" initials=" [17]" lastIdx="1" clrIdx="16">
    <p:extLst/>
  </p:cmAuthor>
  <p:cmAuthor id="18" name="gordonmk@bu.edu" initials=" [18]" lastIdx="1" clrIdx="17">
    <p:extLst/>
  </p:cmAuthor>
  <p:cmAuthor id="19" name="gordonmk@bu.edu" initials=" [19]" lastIdx="1" clrIdx="18">
    <p:extLst/>
  </p:cmAuthor>
  <p:cmAuthor id="20" name="gordonmk@bu.edu" initials=" [20]" lastIdx="1" clrIdx="19">
    <p:extLst/>
  </p:cmAuthor>
  <p:cmAuthor id="21" name="gordonmk@bu.edu" initials=" [21]" lastIdx="1" clrIdx="20">
    <p:extLst/>
  </p:cmAuthor>
  <p:cmAuthor id="22" name="gordonmk@bu.edu" initials=" [22]" lastIdx="1" clrIdx="21">
    <p:extLst/>
  </p:cmAuthor>
  <p:cmAuthor id="23" name="gordonmk@bu.edu" initials=" [23]" lastIdx="1" clrIdx="22">
    <p:extLst/>
  </p:cmAuthor>
  <p:cmAuthor id="24" name="gordonmk@bu.edu" initials=" [24]" lastIdx="1" clrIdx="2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900"/>
    <a:srgbClr val="31BB43"/>
    <a:srgbClr val="DE5867"/>
    <a:srgbClr val="5285D8"/>
    <a:srgbClr val="4483E0"/>
    <a:srgbClr val="E24B61"/>
    <a:srgbClr val="4683DF"/>
    <a:srgbClr val="8A6DDD"/>
    <a:srgbClr val="23A24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01" autoAdjust="0"/>
    <p:restoredTop sz="88235" autoAdjust="0"/>
  </p:normalViewPr>
  <p:slideViewPr>
    <p:cSldViewPr>
      <p:cViewPr>
        <p:scale>
          <a:sx n="98" d="100"/>
          <a:sy n="98" d="100"/>
        </p:scale>
        <p:origin x="1464" y="-320"/>
      </p:cViewPr>
      <p:guideLst>
        <p:guide orient="horz" pos="2160"/>
        <p:guide pos="2880"/>
      </p:guideLst>
    </p:cSldViewPr>
  </p:slideViewPr>
  <p:outlineViewPr>
    <p:cViewPr>
      <p:scale>
        <a:sx n="45" d="100"/>
        <a:sy n="45" d="100"/>
      </p:scale>
      <p:origin x="0" y="-832"/>
    </p:cViewPr>
  </p:outlineViewPr>
  <p:notesTextViewPr>
    <p:cViewPr>
      <p:scale>
        <a:sx n="95" d="100"/>
        <a:sy n="95" d="100"/>
      </p:scale>
      <p:origin x="0" y="0"/>
    </p:cViewPr>
  </p:notesTextViewPr>
  <p:sorterViewPr>
    <p:cViewPr>
      <p:scale>
        <a:sx n="100" d="100"/>
        <a:sy n="100" d="100"/>
      </p:scale>
      <p:origin x="0" y="0"/>
    </p:cViewPr>
  </p:sorterViewPr>
  <p:notesViewPr>
    <p:cSldViewPr>
      <p:cViewPr>
        <p:scale>
          <a:sx n="163" d="100"/>
          <a:sy n="163" d="100"/>
        </p:scale>
        <p:origin x="648" y="-76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Object"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[Object]Sheet1!$B$1</c:f>
              <c:strCache>
                <c:ptCount val="1"/>
                <c:pt idx="0">
                  <c:v>Initial </c:v>
                </c:pt>
              </c:strCache>
            </c:strRef>
          </c:tx>
          <c:spPr>
            <a:solidFill>
              <a:schemeClr val="accent1"/>
            </a:solidFill>
            <a:ln>
              <a:noFill/>
            </a:ln>
            <a:effectLst/>
          </c:spPr>
          <c:invertIfNegative val="0"/>
          <c:cat>
            <c:strRef>
              <c:f>[Object]Sheet1!$A$2:$A$3</c:f>
              <c:strCache>
                <c:ptCount val="2"/>
                <c:pt idx="0">
                  <c:v>Prong</c:v>
                </c:pt>
                <c:pt idx="1">
                  <c:v>No Prong</c:v>
                </c:pt>
              </c:strCache>
            </c:strRef>
          </c:cat>
          <c:val>
            <c:numRef>
              <c:f>[Object]Sheet1!$B$2:$B$3</c:f>
              <c:numCache>
                <c:formatCode>General</c:formatCode>
                <c:ptCount val="2"/>
                <c:pt idx="0">
                  <c:v>78.6</c:v>
                </c:pt>
                <c:pt idx="1">
                  <c:v>56.5</c:v>
                </c:pt>
              </c:numCache>
            </c:numRef>
          </c:val>
        </c:ser>
        <c:ser>
          <c:idx val="1"/>
          <c:order val="1"/>
          <c:tx>
            <c:strRef>
              <c:f>[Object]Sheet1!$C$1</c:f>
              <c:strCache>
                <c:ptCount val="1"/>
                <c:pt idx="0">
                  <c:v>Eluted</c:v>
                </c:pt>
              </c:strCache>
            </c:strRef>
          </c:tx>
          <c:spPr>
            <a:solidFill>
              <a:srgbClr val="00B050"/>
            </a:solidFill>
            <a:ln>
              <a:noFill/>
            </a:ln>
            <a:effectLst/>
          </c:spPr>
          <c:invertIfNegative val="0"/>
          <c:cat>
            <c:strRef>
              <c:f>[Object]Sheet1!$A$2:$A$3</c:f>
              <c:strCache>
                <c:ptCount val="2"/>
                <c:pt idx="0">
                  <c:v>Prong</c:v>
                </c:pt>
                <c:pt idx="1">
                  <c:v>No Prong</c:v>
                </c:pt>
              </c:strCache>
            </c:strRef>
          </c:cat>
          <c:val>
            <c:numRef>
              <c:f>[Object]Sheet1!$C$2:$C$3</c:f>
              <c:numCache>
                <c:formatCode>General</c:formatCode>
                <c:ptCount val="2"/>
                <c:pt idx="0">
                  <c:v>20.4</c:v>
                </c:pt>
                <c:pt idx="1">
                  <c:v>31.5</c:v>
                </c:pt>
              </c:numCache>
            </c:numRef>
          </c:val>
        </c:ser>
        <c:ser>
          <c:idx val="2"/>
          <c:order val="2"/>
          <c:tx>
            <c:strRef>
              <c:f>[Object]Sheet1!$D$1</c:f>
              <c:strCache>
                <c:ptCount val="1"/>
                <c:pt idx="0">
                  <c:v>Swab after Elution </c:v>
                </c:pt>
              </c:strCache>
            </c:strRef>
          </c:tx>
          <c:spPr>
            <a:solidFill>
              <a:srgbClr val="FF0000"/>
            </a:solidFill>
            <a:ln>
              <a:noFill/>
            </a:ln>
            <a:effectLst/>
          </c:spPr>
          <c:invertIfNegative val="0"/>
          <c:cat>
            <c:strRef>
              <c:f>[Object]Sheet1!$A$2:$A$3</c:f>
              <c:strCache>
                <c:ptCount val="2"/>
                <c:pt idx="0">
                  <c:v>Prong</c:v>
                </c:pt>
                <c:pt idx="1">
                  <c:v>No Prong</c:v>
                </c:pt>
              </c:strCache>
            </c:strRef>
          </c:cat>
          <c:val>
            <c:numRef>
              <c:f>[Object]Sheet1!$D$2:$D$3</c:f>
              <c:numCache>
                <c:formatCode>General</c:formatCode>
                <c:ptCount val="2"/>
                <c:pt idx="0">
                  <c:v>1.0</c:v>
                </c:pt>
                <c:pt idx="1">
                  <c:v>12.0</c:v>
                </c:pt>
              </c:numCache>
            </c:numRef>
          </c:val>
        </c:ser>
        <c:dLbls>
          <c:showLegendKey val="0"/>
          <c:showVal val="0"/>
          <c:showCatName val="0"/>
          <c:showSerName val="0"/>
          <c:showPercent val="0"/>
          <c:showBubbleSize val="0"/>
        </c:dLbls>
        <c:gapWidth val="150"/>
        <c:overlap val="100"/>
        <c:axId val="420820672"/>
        <c:axId val="420825472"/>
      </c:barChart>
      <c:catAx>
        <c:axId val="42082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Times New Roman" charset="0"/>
                <a:ea typeface="Times New Roman" charset="0"/>
                <a:cs typeface="Times New Roman" charset="0"/>
              </a:defRPr>
            </a:pPr>
            <a:endParaRPr lang="en-US"/>
          </a:p>
        </c:txPr>
        <c:crossAx val="420825472"/>
        <c:crosses val="autoZero"/>
        <c:auto val="1"/>
        <c:lblAlgn val="ctr"/>
        <c:lblOffset val="100"/>
        <c:noMultiLvlLbl val="0"/>
      </c:catAx>
      <c:valAx>
        <c:axId val="42082547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420820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18-02-12T18:54:55.940" idx="1">
    <p:pos x="10" y="10"/>
    <p:text>Cells directly in iSWAB Buffer</p:text>
    <p:extLst>
      <p:ext uri="{C676402C-5697-4E1C-873F-D02D1690AC5C}">
        <p15:threadingInfo xmlns:p15="http://schemas.microsoft.com/office/powerpoint/2012/main" timeZoneBias="300"/>
      </p:ext>
    </p:extLst>
  </p:cm>
</p:cmLst>
</file>

<file path=ppt/drawings/drawing1.xml><?xml version="1.0" encoding="utf-8"?>
<c:userShapes xmlns:c="http://schemas.openxmlformats.org/drawingml/2006/chart">
  <cdr:relSizeAnchor xmlns:cdr="http://schemas.openxmlformats.org/drawingml/2006/chartDrawing">
    <cdr:from>
      <cdr:x>0.69471</cdr:x>
      <cdr:y>0.51343</cdr:y>
    </cdr:from>
    <cdr:to>
      <cdr:x>0.86211</cdr:x>
      <cdr:y>0.62101</cdr:y>
    </cdr:to>
    <cdr:sp macro="" textlink="">
      <cdr:nvSpPr>
        <cdr:cNvPr id="2" name="TextBox 1"/>
        <cdr:cNvSpPr txBox="1"/>
      </cdr:nvSpPr>
      <cdr:spPr>
        <a:xfrm xmlns:a="http://schemas.openxmlformats.org/drawingml/2006/main">
          <a:off x="4756079" y="2717224"/>
          <a:ext cx="1146005" cy="5693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1095375" rtl="0" fontAlgn="base">
            <a:spcBef>
              <a:spcPct val="0"/>
            </a:spcBef>
            <a:spcAft>
              <a:spcPct val="0"/>
            </a:spcAft>
            <a:defRPr sz="400" kern="1200">
              <a:solidFill>
                <a:schemeClr val="tx1"/>
              </a:solidFill>
              <a:latin typeface="Arial" charset="0"/>
              <a:ea typeface="+mn-ea"/>
              <a:cs typeface="Arial" charset="0"/>
            </a:defRPr>
          </a:lvl1pPr>
          <a:lvl2pPr marL="546100" indent="1588" algn="l" defTabSz="1095375" rtl="0" fontAlgn="base">
            <a:spcBef>
              <a:spcPct val="0"/>
            </a:spcBef>
            <a:spcAft>
              <a:spcPct val="0"/>
            </a:spcAft>
            <a:defRPr sz="400" kern="1200">
              <a:solidFill>
                <a:schemeClr val="tx1"/>
              </a:solidFill>
              <a:latin typeface="Arial" charset="0"/>
              <a:ea typeface="+mn-ea"/>
              <a:cs typeface="Arial" charset="0"/>
            </a:defRPr>
          </a:lvl2pPr>
          <a:lvl3pPr marL="1095375" indent="1588" algn="l" defTabSz="1095375" rtl="0" fontAlgn="base">
            <a:spcBef>
              <a:spcPct val="0"/>
            </a:spcBef>
            <a:spcAft>
              <a:spcPct val="0"/>
            </a:spcAft>
            <a:defRPr sz="400" kern="1200">
              <a:solidFill>
                <a:schemeClr val="tx1"/>
              </a:solidFill>
              <a:latin typeface="Arial" charset="0"/>
              <a:ea typeface="+mn-ea"/>
              <a:cs typeface="Arial" charset="0"/>
            </a:defRPr>
          </a:lvl3pPr>
          <a:lvl4pPr marL="1643063" indent="1588" algn="l" defTabSz="1095375" rtl="0" fontAlgn="base">
            <a:spcBef>
              <a:spcPct val="0"/>
            </a:spcBef>
            <a:spcAft>
              <a:spcPct val="0"/>
            </a:spcAft>
            <a:defRPr sz="400" kern="1200">
              <a:solidFill>
                <a:schemeClr val="tx1"/>
              </a:solidFill>
              <a:latin typeface="Arial" charset="0"/>
              <a:ea typeface="+mn-ea"/>
              <a:cs typeface="Arial" charset="0"/>
            </a:defRPr>
          </a:lvl4pPr>
          <a:lvl5pPr marL="2192338" indent="1588" algn="l" defTabSz="1095375" rtl="0" fontAlgn="base">
            <a:spcBef>
              <a:spcPct val="0"/>
            </a:spcBef>
            <a:spcAft>
              <a:spcPct val="0"/>
            </a:spcAft>
            <a:defRPr sz="400" kern="1200">
              <a:solidFill>
                <a:schemeClr val="tx1"/>
              </a:solidFill>
              <a:latin typeface="Arial" charset="0"/>
              <a:ea typeface="+mn-ea"/>
              <a:cs typeface="Arial" charset="0"/>
            </a:defRPr>
          </a:lvl5pPr>
          <a:lvl6pPr marL="2286000" algn="l" defTabSz="914400" rtl="0" eaLnBrk="1" latinLnBrk="0" hangingPunct="1">
            <a:defRPr sz="400" kern="1200">
              <a:solidFill>
                <a:schemeClr val="tx1"/>
              </a:solidFill>
              <a:latin typeface="Arial" charset="0"/>
              <a:ea typeface="+mn-ea"/>
              <a:cs typeface="Arial" charset="0"/>
            </a:defRPr>
          </a:lvl6pPr>
          <a:lvl7pPr marL="2743200" algn="l" defTabSz="914400" rtl="0" eaLnBrk="1" latinLnBrk="0" hangingPunct="1">
            <a:defRPr sz="400" kern="1200">
              <a:solidFill>
                <a:schemeClr val="tx1"/>
              </a:solidFill>
              <a:latin typeface="Arial" charset="0"/>
              <a:ea typeface="+mn-ea"/>
              <a:cs typeface="Arial" charset="0"/>
            </a:defRPr>
          </a:lvl7pPr>
          <a:lvl8pPr marL="3200400" algn="l" defTabSz="914400" rtl="0" eaLnBrk="1" latinLnBrk="0" hangingPunct="1">
            <a:defRPr sz="400" kern="1200">
              <a:solidFill>
                <a:schemeClr val="tx1"/>
              </a:solidFill>
              <a:latin typeface="Arial" charset="0"/>
              <a:ea typeface="+mn-ea"/>
              <a:cs typeface="Arial" charset="0"/>
            </a:defRPr>
          </a:lvl8pPr>
          <a:lvl9pPr marL="3657600" algn="l" defTabSz="914400" rtl="0" eaLnBrk="1" latinLnBrk="0" hangingPunct="1">
            <a:defRPr sz="400" kern="1200">
              <a:solidFill>
                <a:schemeClr val="tx1"/>
              </a:solidFill>
              <a:latin typeface="Arial" charset="0"/>
              <a:ea typeface="+mn-ea"/>
              <a:cs typeface="Arial" charset="0"/>
            </a:defRPr>
          </a:lvl9pPr>
        </a:lstStyle>
        <a:p xmlns:a="http://schemas.openxmlformats.org/drawingml/2006/main">
          <a:r>
            <a:rPr lang="en-US" sz="3000" dirty="0" smtClean="0">
              <a:latin typeface="Times New Roman" charset="0"/>
              <a:ea typeface="Times New Roman" charset="0"/>
              <a:cs typeface="Times New Roman" charset="0"/>
            </a:rPr>
            <a:t>56.5</a:t>
          </a:r>
          <a:endParaRPr lang="en-US" sz="3000" dirty="0">
            <a:latin typeface="Times New Roman" charset="0"/>
            <a:ea typeface="Times New Roman" charset="0"/>
            <a:cs typeface="Times New Roman" charset="0"/>
          </a:endParaRPr>
        </a:p>
      </cdr:txBody>
    </cdr:sp>
  </cdr:relSizeAnchor>
  <cdr:relSizeAnchor xmlns:cdr="http://schemas.openxmlformats.org/drawingml/2006/chartDrawing">
    <cdr:from>
      <cdr:x>0.69144</cdr:x>
      <cdr:y>0.19369</cdr:y>
    </cdr:from>
    <cdr:to>
      <cdr:x>0.85884</cdr:x>
      <cdr:y>0.30127</cdr:y>
    </cdr:to>
    <cdr:sp macro="" textlink="">
      <cdr:nvSpPr>
        <cdr:cNvPr id="3" name="TextBox 2"/>
        <cdr:cNvSpPr txBox="1"/>
      </cdr:nvSpPr>
      <cdr:spPr>
        <a:xfrm xmlns:a="http://schemas.openxmlformats.org/drawingml/2006/main">
          <a:off x="4733668" y="1025058"/>
          <a:ext cx="1146005" cy="5693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000" dirty="0" smtClean="0">
              <a:latin typeface="Times New Roman" charset="0"/>
              <a:ea typeface="Times New Roman" charset="0"/>
              <a:cs typeface="Times New Roman" charset="0"/>
            </a:rPr>
            <a:t>31.5</a:t>
          </a:r>
          <a:endParaRPr lang="en-US" sz="3000" dirty="0">
            <a:latin typeface="Times New Roman" charset="0"/>
            <a:ea typeface="Times New Roman" charset="0"/>
            <a:cs typeface="Times New Roman" charset="0"/>
          </a:endParaRPr>
        </a:p>
      </cdr:txBody>
    </cdr:sp>
  </cdr:relSizeAnchor>
  <cdr:relSizeAnchor xmlns:cdr="http://schemas.openxmlformats.org/drawingml/2006/chartDrawing">
    <cdr:from>
      <cdr:x>0.26394</cdr:x>
      <cdr:y>0.0641</cdr:y>
    </cdr:from>
    <cdr:to>
      <cdr:x>0.43134</cdr:x>
      <cdr:y>0.17168</cdr:y>
    </cdr:to>
    <cdr:sp macro="" textlink="">
      <cdr:nvSpPr>
        <cdr:cNvPr id="4" name="TextBox 3"/>
        <cdr:cNvSpPr txBox="1"/>
      </cdr:nvSpPr>
      <cdr:spPr>
        <a:xfrm xmlns:a="http://schemas.openxmlformats.org/drawingml/2006/main">
          <a:off x="1806972" y="339258"/>
          <a:ext cx="1146005" cy="5693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000" dirty="0" smtClean="0">
              <a:latin typeface="Times New Roman" charset="0"/>
              <a:ea typeface="Times New Roman" charset="0"/>
              <a:cs typeface="Times New Roman" charset="0"/>
            </a:rPr>
            <a:t>20.4</a:t>
          </a:r>
          <a:endParaRPr lang="en-US" sz="3000" dirty="0">
            <a:latin typeface="Times New Roman" charset="0"/>
            <a:ea typeface="Times New Roman" charset="0"/>
            <a:cs typeface="Times New Roman"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defTabSz="4464751">
              <a:defRPr sz="1200"/>
            </a:lvl1pPr>
          </a:lstStyle>
          <a:p>
            <a:pPr>
              <a:defRPr/>
            </a:pPr>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defTabSz="4464751">
              <a:defRPr sz="1200"/>
            </a:lvl1pPr>
          </a:lstStyle>
          <a:p>
            <a:pPr>
              <a:defRPr/>
            </a:pPr>
            <a:fld id="{EB75B5CB-AA47-4530-A114-732B62F3AE6C}" type="datetimeFigureOut">
              <a:rPr lang="en-US"/>
              <a:pPr>
                <a:defRPr/>
              </a:pPr>
              <a:t>2/13/18</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defTabSz="4464751">
              <a:defRPr sz="1200"/>
            </a:lvl1pPr>
          </a:lstStyle>
          <a:p>
            <a:pPr>
              <a:defRPr/>
            </a:pPr>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defTabSz="4464751">
              <a:defRPr sz="1200"/>
            </a:lvl1pPr>
          </a:lstStyle>
          <a:p>
            <a:pPr>
              <a:defRPr/>
            </a:pPr>
            <a:fld id="{2A5A73A2-FE60-4FFB-99F8-4FD2D2C2D158}" type="slidenum">
              <a:rPr lang="en-US"/>
              <a:pPr>
                <a:defRPr/>
              </a:pPr>
              <a:t>‹#›</a:t>
            </a:fld>
            <a:endParaRPr lang="en-US" dirty="0"/>
          </a:p>
        </p:txBody>
      </p:sp>
    </p:spTree>
    <p:extLst>
      <p:ext uri="{BB962C8B-B14F-4D97-AF65-F5344CB8AC3E}">
        <p14:creationId xmlns:p14="http://schemas.microsoft.com/office/powerpoint/2010/main" val="2099075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defTabSz="931625"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defTabSz="931625" fontAlgn="auto">
              <a:spcBef>
                <a:spcPts val="0"/>
              </a:spcBef>
              <a:spcAft>
                <a:spcPts val="0"/>
              </a:spcAft>
              <a:defRPr sz="1200">
                <a:latin typeface="+mn-lt"/>
                <a:cs typeface="+mn-cs"/>
              </a:defRPr>
            </a:lvl1pPr>
          </a:lstStyle>
          <a:p>
            <a:pPr>
              <a:defRPr/>
            </a:pPr>
            <a:fld id="{2EBA7EA4-9D55-4C17-BE2E-ABC8B8B63645}" type="datetimeFigureOut">
              <a:rPr lang="en-US"/>
              <a:pPr>
                <a:defRPr/>
              </a:pPr>
              <a:t>2/13/18</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defTabSz="931625"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defTabSz="931625" fontAlgn="auto">
              <a:spcBef>
                <a:spcPts val="0"/>
              </a:spcBef>
              <a:spcAft>
                <a:spcPts val="0"/>
              </a:spcAft>
              <a:defRPr sz="1200">
                <a:latin typeface="+mn-lt"/>
                <a:cs typeface="+mn-cs"/>
              </a:defRPr>
            </a:lvl1pPr>
          </a:lstStyle>
          <a:p>
            <a:pPr>
              <a:defRPr/>
            </a:pPr>
            <a:fld id="{CF79D632-F035-42E5-9FDA-E7A0EED678EA}" type="slidenum">
              <a:rPr lang="en-US"/>
              <a:pPr>
                <a:defRPr/>
              </a:pPr>
              <a:t>‹#›</a:t>
            </a:fld>
            <a:endParaRPr lang="en-US" dirty="0"/>
          </a:p>
        </p:txBody>
      </p:sp>
    </p:spTree>
    <p:extLst>
      <p:ext uri="{BB962C8B-B14F-4D97-AF65-F5344CB8AC3E}">
        <p14:creationId xmlns:p14="http://schemas.microsoft.com/office/powerpoint/2010/main" val="3310076398"/>
      </p:ext>
    </p:extLst>
  </p:cSld>
  <p:clrMap bg1="lt1" tx1="dk1" bg2="lt2" tx2="dk2" accent1="accent1" accent2="accent2" accent3="accent3" accent4="accent4" accent5="accent5" accent6="accent6" hlink="hlink" folHlink="folHlink"/>
  <p:notesStyle>
    <a:lvl1pPr algn="l" defTabSz="1095375" rtl="0" eaLnBrk="0" fontAlgn="base" hangingPunct="0">
      <a:spcBef>
        <a:spcPct val="30000"/>
      </a:spcBef>
      <a:spcAft>
        <a:spcPct val="0"/>
      </a:spcAft>
      <a:defRPr sz="1500" kern="1200">
        <a:solidFill>
          <a:schemeClr val="tx1"/>
        </a:solidFill>
        <a:latin typeface="+mn-lt"/>
        <a:ea typeface="+mn-ea"/>
        <a:cs typeface="+mn-cs"/>
      </a:defRPr>
    </a:lvl1pPr>
    <a:lvl2pPr marL="546100" algn="l" defTabSz="1095375" rtl="0" eaLnBrk="0" fontAlgn="base" hangingPunct="0">
      <a:spcBef>
        <a:spcPct val="30000"/>
      </a:spcBef>
      <a:spcAft>
        <a:spcPct val="0"/>
      </a:spcAft>
      <a:defRPr sz="1500" kern="1200">
        <a:solidFill>
          <a:schemeClr val="tx1"/>
        </a:solidFill>
        <a:latin typeface="+mn-lt"/>
        <a:ea typeface="+mn-ea"/>
        <a:cs typeface="+mn-cs"/>
      </a:defRPr>
    </a:lvl2pPr>
    <a:lvl3pPr marL="1095375" algn="l" defTabSz="1095375" rtl="0" eaLnBrk="0" fontAlgn="base" hangingPunct="0">
      <a:spcBef>
        <a:spcPct val="30000"/>
      </a:spcBef>
      <a:spcAft>
        <a:spcPct val="0"/>
      </a:spcAft>
      <a:defRPr sz="1500" kern="1200">
        <a:solidFill>
          <a:schemeClr val="tx1"/>
        </a:solidFill>
        <a:latin typeface="+mn-lt"/>
        <a:ea typeface="+mn-ea"/>
        <a:cs typeface="+mn-cs"/>
      </a:defRPr>
    </a:lvl3pPr>
    <a:lvl4pPr marL="1643063" algn="l" defTabSz="1095375" rtl="0" eaLnBrk="0" fontAlgn="base" hangingPunct="0">
      <a:spcBef>
        <a:spcPct val="30000"/>
      </a:spcBef>
      <a:spcAft>
        <a:spcPct val="0"/>
      </a:spcAft>
      <a:defRPr sz="1500" kern="1200">
        <a:solidFill>
          <a:schemeClr val="tx1"/>
        </a:solidFill>
        <a:latin typeface="+mn-lt"/>
        <a:ea typeface="+mn-ea"/>
        <a:cs typeface="+mn-cs"/>
      </a:defRPr>
    </a:lvl4pPr>
    <a:lvl5pPr marL="2192338" algn="l" defTabSz="1095375" rtl="0" eaLnBrk="0" fontAlgn="base" hangingPunct="0">
      <a:spcBef>
        <a:spcPct val="30000"/>
      </a:spcBef>
      <a:spcAft>
        <a:spcPct val="0"/>
      </a:spcAft>
      <a:defRPr sz="1500" kern="1200">
        <a:solidFill>
          <a:schemeClr val="tx1"/>
        </a:solidFill>
        <a:latin typeface="+mn-lt"/>
        <a:ea typeface="+mn-ea"/>
        <a:cs typeface="+mn-cs"/>
      </a:defRPr>
    </a:lvl5pPr>
    <a:lvl6pPr marL="2742761" algn="l" defTabSz="1097105" rtl="0" eaLnBrk="1" latinLnBrk="0" hangingPunct="1">
      <a:defRPr sz="1500" kern="1200">
        <a:solidFill>
          <a:schemeClr val="tx1"/>
        </a:solidFill>
        <a:latin typeface="+mn-lt"/>
        <a:ea typeface="+mn-ea"/>
        <a:cs typeface="+mn-cs"/>
      </a:defRPr>
    </a:lvl6pPr>
    <a:lvl7pPr marL="3291313" algn="l" defTabSz="1097105" rtl="0" eaLnBrk="1" latinLnBrk="0" hangingPunct="1">
      <a:defRPr sz="1500" kern="1200">
        <a:solidFill>
          <a:schemeClr val="tx1"/>
        </a:solidFill>
        <a:latin typeface="+mn-lt"/>
        <a:ea typeface="+mn-ea"/>
        <a:cs typeface="+mn-cs"/>
      </a:defRPr>
    </a:lvl7pPr>
    <a:lvl8pPr marL="3839866" algn="l" defTabSz="1097105" rtl="0" eaLnBrk="1" latinLnBrk="0" hangingPunct="1">
      <a:defRPr sz="1500" kern="1200">
        <a:solidFill>
          <a:schemeClr val="tx1"/>
        </a:solidFill>
        <a:latin typeface="+mn-lt"/>
        <a:ea typeface="+mn-ea"/>
        <a:cs typeface="+mn-cs"/>
      </a:defRPr>
    </a:lvl8pPr>
    <a:lvl9pPr marL="4388418" algn="l" defTabSz="109710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BC9413C4-977E-4EFC-8A7F-8F3210ACA0BE}" type="slidenum">
              <a:rPr lang="en-US" sz="1200">
                <a:latin typeface="+mn-lt"/>
                <a:cs typeface="+mn-cs"/>
              </a:rPr>
              <a:pPr algn="r" defTabSz="930156">
                <a:defRPr/>
              </a:pPr>
              <a:t>1</a:t>
            </a:fld>
            <a:endParaRPr lang="en-US" sz="1200" dirty="0">
              <a:latin typeface="+mn-lt"/>
              <a:cs typeface="+mn-cs"/>
            </a:endParaRPr>
          </a:p>
        </p:txBody>
      </p:sp>
    </p:spTree>
    <p:extLst>
      <p:ext uri="{BB962C8B-B14F-4D97-AF65-F5344CB8AC3E}">
        <p14:creationId xmlns:p14="http://schemas.microsoft.com/office/powerpoint/2010/main" val="4274704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10</a:t>
            </a:fld>
            <a:endParaRPr lang="en-US" sz="1200" dirty="0">
              <a:latin typeface="+mn-lt"/>
              <a:cs typeface="+mn-cs"/>
            </a:endParaRPr>
          </a:p>
        </p:txBody>
      </p:sp>
    </p:spTree>
    <p:extLst>
      <p:ext uri="{BB962C8B-B14F-4D97-AF65-F5344CB8AC3E}">
        <p14:creationId xmlns:p14="http://schemas.microsoft.com/office/powerpoint/2010/main" val="144042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11</a:t>
            </a:fld>
            <a:endParaRPr lang="en-US" sz="1200" dirty="0">
              <a:latin typeface="+mn-lt"/>
              <a:cs typeface="+mn-cs"/>
            </a:endParaRPr>
          </a:p>
        </p:txBody>
      </p:sp>
    </p:spTree>
    <p:extLst>
      <p:ext uri="{BB962C8B-B14F-4D97-AF65-F5344CB8AC3E}">
        <p14:creationId xmlns:p14="http://schemas.microsoft.com/office/powerpoint/2010/main" val="61680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12</a:t>
            </a:fld>
            <a:endParaRPr lang="en-US" sz="1200" dirty="0">
              <a:latin typeface="+mn-lt"/>
              <a:cs typeface="+mn-cs"/>
            </a:endParaRPr>
          </a:p>
        </p:txBody>
      </p:sp>
    </p:spTree>
    <p:extLst>
      <p:ext uri="{BB962C8B-B14F-4D97-AF65-F5344CB8AC3E}">
        <p14:creationId xmlns:p14="http://schemas.microsoft.com/office/powerpoint/2010/main" val="62536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342900" indent="-342900" eaLnBrk="1" hangingPunct="1">
              <a:spcBef>
                <a:spcPct val="0"/>
              </a:spcBef>
              <a:buAutoNum type="arabicPlain" startAt="50"/>
            </a:pPr>
            <a:r>
              <a:rPr lang="en-US" dirty="0" smtClean="0"/>
              <a:t>uL of each body fluid</a:t>
            </a:r>
          </a:p>
          <a:p>
            <a:pPr marL="342900" indent="-342900" eaLnBrk="1" hangingPunct="1">
              <a:spcBef>
                <a:spcPct val="0"/>
              </a:spcBef>
              <a:buAutoNum type="arabicPlain" startAt="50"/>
            </a:pPr>
            <a:r>
              <a:rPr lang="en-US" dirty="0" smtClean="0"/>
              <a:t>100 uL used to moisten the swab</a:t>
            </a:r>
          </a:p>
          <a:p>
            <a:pPr marL="342900" indent="-342900" eaLnBrk="1" hangingPunct="1">
              <a:spcBef>
                <a:spcPct val="0"/>
              </a:spcBef>
              <a:buAutoNum type="arabicPlain" startAt="50"/>
            </a:pPr>
            <a:endParaRPr lang="en-US" dirty="0" smtClean="0"/>
          </a:p>
          <a:p>
            <a:pPr marL="342900" indent="-342900" eaLnBrk="1" hangingPunct="1">
              <a:spcBef>
                <a:spcPct val="0"/>
              </a:spcBef>
              <a:buAutoNum type="arabicPlain" startAt="50"/>
            </a:pPr>
            <a:r>
              <a:rPr lang="en-US" dirty="0" smtClean="0"/>
              <a:t>I had 3 body fluids of interest that were dried and collected using 4 combinations of swab type and moistening solution</a:t>
            </a:r>
          </a:p>
          <a:p>
            <a:pPr marL="342900" indent="-342900" eaLnBrk="1" hangingPunct="1">
              <a:spcBef>
                <a:spcPct val="0"/>
              </a:spcBef>
              <a:buAutoNum type="arabicPlain" startAt="50"/>
            </a:pPr>
            <a:endParaRPr lang="en-US" dirty="0" smtClean="0"/>
          </a:p>
          <a:p>
            <a:pPr marL="342900" indent="-342900" eaLnBrk="1" hangingPunct="1">
              <a:spcBef>
                <a:spcPct val="0"/>
              </a:spcBef>
              <a:buAutoNum type="arabicPlain" startAt="50"/>
            </a:pPr>
            <a:endParaRPr lang="en-US" dirty="0" smtClean="0"/>
          </a:p>
          <a:p>
            <a:pPr marL="0" marR="0" indent="0" algn="l" defTabSz="1095375" rtl="0" eaLnBrk="0" fontAlgn="base" latinLnBrk="0" hangingPunct="0">
              <a:lnSpc>
                <a:spcPct val="100000"/>
              </a:lnSpc>
              <a:spcBef>
                <a:spcPct val="30000"/>
              </a:spcBef>
              <a:spcAft>
                <a:spcPct val="0"/>
              </a:spcAft>
              <a:buClrTx/>
              <a:buSzTx/>
              <a:buFontTx/>
              <a:buNone/>
              <a:tabLst/>
              <a:defRPr/>
            </a:pPr>
            <a:r>
              <a:rPr lang="en-US" sz="1600" dirty="0" smtClean="0">
                <a:effectLst/>
                <a:latin typeface="TimesNewRomanPSMT" charset="0"/>
              </a:rPr>
              <a:t>An additional study was designed that incorporated semen and whole blood, along with another type of swab—the classic cotton swab. The objective of this study was to determine the most effective method of collection for dried body fluid stains.  50 uL of each body fluid were pipetted onto petri</a:t>
            </a:r>
            <a:r>
              <a:rPr lang="en-US" sz="1600" baseline="0" dirty="0" smtClean="0">
                <a:effectLst/>
                <a:latin typeface="TimesNewRomanPSMT" charset="0"/>
              </a:rPr>
              <a:t> dishes and let dry for a couple of days.  Cotton and Nylon swabs were used to collect the dried stains using either MAWI Buffer or deionized water. </a:t>
            </a:r>
            <a:r>
              <a:rPr lang="en-US" sz="1500" kern="1200" dirty="0" smtClean="0">
                <a:solidFill>
                  <a:schemeClr val="tx1"/>
                </a:solidFill>
                <a:effectLst/>
                <a:latin typeface="+mn-lt"/>
                <a:ea typeface="+mn-ea"/>
                <a:cs typeface="+mn-cs"/>
              </a:rPr>
              <a:t>A standardized swabbing technique was employed to ensure that all swab stain combinations were treated equally. </a:t>
            </a:r>
            <a:endParaRPr lang="en-US" sz="1600" dirty="0" smtClean="0">
              <a:effectLst/>
              <a:latin typeface="TimesNewRomanPSMT" charset="0"/>
            </a:endParaRPr>
          </a:p>
          <a:p>
            <a:endParaRPr lang="en-US" sz="1600" dirty="0" smtClean="0">
              <a:effectLst/>
              <a:latin typeface="TimesNewRomanPSMT" charset="0"/>
            </a:endParaRPr>
          </a:p>
          <a:p>
            <a:pPr marL="0" marR="0" lvl="0" indent="0" algn="l" defTabSz="1095375"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effectLst/>
                <a:latin typeface="+mn-lt"/>
                <a:ea typeface="+mn-ea"/>
                <a:cs typeface="+mn-cs"/>
              </a:rPr>
              <a:t>All swabs of samples were left in iSWABTM-ID collection devices for approximately 3 days to extract, due to prior information that sperm cells would lyse</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in iSWABTM buffer if left for a longer extraction period.</a:t>
            </a:r>
            <a:r>
              <a:rPr lang="en-US" sz="1600" kern="1200" baseline="0" dirty="0" smtClean="0">
                <a:solidFill>
                  <a:schemeClr val="tx1"/>
                </a:solidFill>
                <a:effectLst/>
                <a:latin typeface="+mn-lt"/>
                <a:ea typeface="+mn-ea"/>
                <a:cs typeface="+mn-cs"/>
              </a:rPr>
              <a:t>  Controls were made by directly pipetting the body fluids onto the different types of swabs.  </a:t>
            </a:r>
            <a:endParaRPr lang="en-US" sz="1800" dirty="0" smtClean="0"/>
          </a:p>
          <a:p>
            <a:endParaRPr lang="en-US" sz="1600" dirty="0" smtClean="0">
              <a:effectLst/>
              <a:latin typeface="TimesNewRomanPSMT" charset="0"/>
            </a:endParaRPr>
          </a:p>
          <a:p>
            <a:endParaRPr lang="en-US" sz="1600" dirty="0" smtClean="0">
              <a:effectLst/>
              <a:latin typeface="TimesNewRomanPSMT" charset="0"/>
            </a:endParaRPr>
          </a:p>
          <a:p>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13</a:t>
            </a:fld>
            <a:endParaRPr lang="en-US" sz="1200" dirty="0">
              <a:latin typeface="+mn-lt"/>
              <a:cs typeface="+mn-cs"/>
            </a:endParaRPr>
          </a:p>
        </p:txBody>
      </p:sp>
    </p:spTree>
    <p:extLst>
      <p:ext uri="{BB962C8B-B14F-4D97-AF65-F5344CB8AC3E}">
        <p14:creationId xmlns:p14="http://schemas.microsoft.com/office/powerpoint/2010/main" val="157392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marR="0" lvl="0" indent="-342900" algn="l" defTabSz="1095375" rtl="0" eaLnBrk="1" fontAlgn="base" latinLnBrk="0" hangingPunct="1">
              <a:lnSpc>
                <a:spcPct val="100000"/>
              </a:lnSpc>
              <a:spcBef>
                <a:spcPct val="0"/>
              </a:spcBef>
              <a:spcAft>
                <a:spcPct val="0"/>
              </a:spcAft>
              <a:buClrTx/>
              <a:buSzTx/>
              <a:buFontTx/>
              <a:buNone/>
              <a:tabLst/>
              <a:defRPr/>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14</a:t>
            </a:fld>
            <a:endParaRPr lang="en-US" sz="1200" dirty="0">
              <a:latin typeface="+mn-lt"/>
              <a:cs typeface="+mn-cs"/>
            </a:endParaRPr>
          </a:p>
        </p:txBody>
      </p:sp>
    </p:spTree>
    <p:extLst>
      <p:ext uri="{BB962C8B-B14F-4D97-AF65-F5344CB8AC3E}">
        <p14:creationId xmlns:p14="http://schemas.microsoft.com/office/powerpoint/2010/main" val="79181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marR="0" lvl="0" indent="-342900" algn="l" defTabSz="1095375" rtl="0" eaLnBrk="1" fontAlgn="base" latinLnBrk="0" hangingPunct="1">
              <a:lnSpc>
                <a:spcPct val="100000"/>
              </a:lnSpc>
              <a:spcBef>
                <a:spcPct val="0"/>
              </a:spcBef>
              <a:spcAft>
                <a:spcPct val="0"/>
              </a:spcAft>
              <a:buClrTx/>
              <a:buSzTx/>
              <a:buFontTx/>
              <a:buNone/>
              <a:tabLst/>
              <a:defRPr/>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15</a:t>
            </a:fld>
            <a:endParaRPr lang="en-US" sz="1200" dirty="0">
              <a:latin typeface="+mn-lt"/>
              <a:cs typeface="+mn-cs"/>
            </a:endParaRPr>
          </a:p>
        </p:txBody>
      </p:sp>
    </p:spTree>
    <p:extLst>
      <p:ext uri="{BB962C8B-B14F-4D97-AF65-F5344CB8AC3E}">
        <p14:creationId xmlns:p14="http://schemas.microsoft.com/office/powerpoint/2010/main" val="60024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16</a:t>
            </a:fld>
            <a:endParaRPr lang="en-US" sz="1200" dirty="0">
              <a:latin typeface="+mn-lt"/>
              <a:cs typeface="+mn-cs"/>
            </a:endParaRPr>
          </a:p>
        </p:txBody>
      </p:sp>
    </p:spTree>
    <p:extLst>
      <p:ext uri="{BB962C8B-B14F-4D97-AF65-F5344CB8AC3E}">
        <p14:creationId xmlns:p14="http://schemas.microsoft.com/office/powerpoint/2010/main" val="83648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17</a:t>
            </a:fld>
            <a:endParaRPr lang="en-US" sz="1200" dirty="0">
              <a:latin typeface="+mn-lt"/>
              <a:cs typeface="+mn-cs"/>
            </a:endParaRPr>
          </a:p>
        </p:txBody>
      </p:sp>
    </p:spTree>
    <p:extLst>
      <p:ext uri="{BB962C8B-B14F-4D97-AF65-F5344CB8AC3E}">
        <p14:creationId xmlns:p14="http://schemas.microsoft.com/office/powerpoint/2010/main" val="175727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marR="0" lvl="0" indent="-342900" algn="l" defTabSz="1095375" rtl="0" eaLnBrk="1" fontAlgn="base" latinLnBrk="0" hangingPunct="1">
              <a:lnSpc>
                <a:spcPct val="100000"/>
              </a:lnSpc>
              <a:spcBef>
                <a:spcPct val="0"/>
              </a:spcBef>
              <a:spcAft>
                <a:spcPct val="0"/>
              </a:spcAft>
              <a:buClrTx/>
              <a:buSzTx/>
              <a:buFontTx/>
              <a:buNone/>
              <a:tabLst/>
              <a:defRPr/>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18</a:t>
            </a:fld>
            <a:endParaRPr lang="en-US" sz="1200" dirty="0">
              <a:latin typeface="+mn-lt"/>
              <a:cs typeface="+mn-cs"/>
            </a:endParaRPr>
          </a:p>
        </p:txBody>
      </p:sp>
    </p:spTree>
    <p:extLst>
      <p:ext uri="{BB962C8B-B14F-4D97-AF65-F5344CB8AC3E}">
        <p14:creationId xmlns:p14="http://schemas.microsoft.com/office/powerpoint/2010/main" val="1469533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spcBef>
                <a:spcPct val="0"/>
              </a:spcBef>
              <a:buAutoNum type="arabicPeriod"/>
            </a:pPr>
            <a:endParaRPr lang="en-US" dirty="0" smtClean="0"/>
          </a:p>
          <a:p>
            <a:pPr marL="342900" indent="-342900" eaLnBrk="1" hangingPunct="1">
              <a:spcBef>
                <a:spcPct val="0"/>
              </a:spcBef>
              <a:buAutoNum type="arabicPeriod"/>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19</a:t>
            </a:fld>
            <a:endParaRPr lang="en-US" sz="1200" dirty="0">
              <a:latin typeface="+mn-lt"/>
              <a:cs typeface="+mn-cs"/>
            </a:endParaRPr>
          </a:p>
        </p:txBody>
      </p:sp>
    </p:spTree>
    <p:extLst>
      <p:ext uri="{BB962C8B-B14F-4D97-AF65-F5344CB8AC3E}">
        <p14:creationId xmlns:p14="http://schemas.microsoft.com/office/powerpoint/2010/main" val="114613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2</a:t>
            </a:fld>
            <a:endParaRPr lang="en-US" sz="1200" dirty="0">
              <a:latin typeface="+mn-lt"/>
              <a:cs typeface="+mn-cs"/>
            </a:endParaRPr>
          </a:p>
        </p:txBody>
      </p:sp>
    </p:spTree>
    <p:extLst>
      <p:ext uri="{BB962C8B-B14F-4D97-AF65-F5344CB8AC3E}">
        <p14:creationId xmlns:p14="http://schemas.microsoft.com/office/powerpoint/2010/main" val="292760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20</a:t>
            </a:fld>
            <a:endParaRPr lang="en-US" sz="1200" dirty="0">
              <a:latin typeface="+mn-lt"/>
              <a:cs typeface="+mn-cs"/>
            </a:endParaRPr>
          </a:p>
        </p:txBody>
      </p:sp>
    </p:spTree>
    <p:extLst>
      <p:ext uri="{BB962C8B-B14F-4D97-AF65-F5344CB8AC3E}">
        <p14:creationId xmlns:p14="http://schemas.microsoft.com/office/powerpoint/2010/main" val="118715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21</a:t>
            </a:fld>
            <a:endParaRPr lang="en-US" sz="1200" dirty="0">
              <a:latin typeface="+mn-lt"/>
              <a:cs typeface="+mn-cs"/>
            </a:endParaRPr>
          </a:p>
        </p:txBody>
      </p:sp>
    </p:spTree>
    <p:extLst>
      <p:ext uri="{BB962C8B-B14F-4D97-AF65-F5344CB8AC3E}">
        <p14:creationId xmlns:p14="http://schemas.microsoft.com/office/powerpoint/2010/main" val="66301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3</a:t>
            </a:fld>
            <a:endParaRPr lang="en-US" sz="1200" dirty="0">
              <a:latin typeface="+mn-lt"/>
              <a:cs typeface="+mn-cs"/>
            </a:endParaRPr>
          </a:p>
        </p:txBody>
      </p:sp>
    </p:spTree>
    <p:extLst>
      <p:ext uri="{BB962C8B-B14F-4D97-AF65-F5344CB8AC3E}">
        <p14:creationId xmlns:p14="http://schemas.microsoft.com/office/powerpoint/2010/main" val="133634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4</a:t>
            </a:fld>
            <a:endParaRPr lang="en-US" sz="1200" dirty="0">
              <a:latin typeface="+mn-lt"/>
              <a:cs typeface="+mn-cs"/>
            </a:endParaRPr>
          </a:p>
        </p:txBody>
      </p:sp>
    </p:spTree>
    <p:extLst>
      <p:ext uri="{BB962C8B-B14F-4D97-AF65-F5344CB8AC3E}">
        <p14:creationId xmlns:p14="http://schemas.microsoft.com/office/powerpoint/2010/main" val="62884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5</a:t>
            </a:fld>
            <a:endParaRPr lang="en-US" sz="1200" dirty="0">
              <a:latin typeface="+mn-lt"/>
              <a:cs typeface="+mn-cs"/>
            </a:endParaRPr>
          </a:p>
        </p:txBody>
      </p:sp>
    </p:spTree>
    <p:extLst>
      <p:ext uri="{BB962C8B-B14F-4D97-AF65-F5344CB8AC3E}">
        <p14:creationId xmlns:p14="http://schemas.microsoft.com/office/powerpoint/2010/main" val="128139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6</a:t>
            </a:fld>
            <a:endParaRPr lang="en-US" sz="1200" dirty="0">
              <a:latin typeface="+mn-lt"/>
              <a:cs typeface="+mn-cs"/>
            </a:endParaRPr>
          </a:p>
        </p:txBody>
      </p:sp>
    </p:spTree>
    <p:extLst>
      <p:ext uri="{BB962C8B-B14F-4D97-AF65-F5344CB8AC3E}">
        <p14:creationId xmlns:p14="http://schemas.microsoft.com/office/powerpoint/2010/main" val="195180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7</a:t>
            </a:fld>
            <a:endParaRPr lang="en-US" sz="1200" dirty="0">
              <a:latin typeface="+mn-lt"/>
              <a:cs typeface="+mn-cs"/>
            </a:endParaRPr>
          </a:p>
        </p:txBody>
      </p:sp>
    </p:spTree>
    <p:extLst>
      <p:ext uri="{BB962C8B-B14F-4D97-AF65-F5344CB8AC3E}">
        <p14:creationId xmlns:p14="http://schemas.microsoft.com/office/powerpoint/2010/main" val="119820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8</a:t>
            </a:fld>
            <a:endParaRPr lang="en-US" sz="1200" dirty="0">
              <a:latin typeface="+mn-lt"/>
              <a:cs typeface="+mn-cs"/>
            </a:endParaRPr>
          </a:p>
        </p:txBody>
      </p:sp>
    </p:spTree>
    <p:extLst>
      <p:ext uri="{BB962C8B-B14F-4D97-AF65-F5344CB8AC3E}">
        <p14:creationId xmlns:p14="http://schemas.microsoft.com/office/powerpoint/2010/main" val="35743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txBox="1">
            <a:spLocks noGrp="1"/>
          </p:cNvSpPr>
          <p:nvPr/>
        </p:nvSpPr>
        <p:spPr bwMode="auto">
          <a:xfrm>
            <a:off x="5265809" y="6658664"/>
            <a:ext cx="4028440" cy="350520"/>
          </a:xfrm>
          <a:prstGeom prst="rect">
            <a:avLst/>
          </a:prstGeom>
          <a:noFill/>
          <a:ln>
            <a:miter lim="800000"/>
            <a:headEnd/>
            <a:tailEnd/>
          </a:ln>
        </p:spPr>
        <p:txBody>
          <a:bodyPr lIns="93177" tIns="46589" rIns="93177" bIns="46589" anchor="b"/>
          <a:lstStyle/>
          <a:p>
            <a:pPr algn="r" defTabSz="930156">
              <a:defRPr/>
            </a:pPr>
            <a:fld id="{F649B0A9-6FDF-4462-9B80-9947B111E247}" type="slidenum">
              <a:rPr lang="en-US" sz="1200">
                <a:latin typeface="+mn-lt"/>
                <a:cs typeface="+mn-cs"/>
              </a:rPr>
              <a:pPr algn="r" defTabSz="930156">
                <a:defRPr/>
              </a:pPr>
              <a:t>9</a:t>
            </a:fld>
            <a:endParaRPr lang="en-US" sz="1200" dirty="0">
              <a:latin typeface="+mn-lt"/>
              <a:cs typeface="+mn-cs"/>
            </a:endParaRPr>
          </a:p>
        </p:txBody>
      </p:sp>
    </p:spTree>
    <p:extLst>
      <p:ext uri="{BB962C8B-B14F-4D97-AF65-F5344CB8AC3E}">
        <p14:creationId xmlns:p14="http://schemas.microsoft.com/office/powerpoint/2010/main" val="163383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7E73BED-AE1C-4CF2-808D-B8DCE148192E}" type="datetimeFigureOut">
              <a:rPr lang="en-US" smtClean="0"/>
              <a:pPr>
                <a:defRPr/>
              </a:pPr>
              <a:t>2/13/18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3ABA807-06E2-42F4-8B25-E2D3530A4EBA}"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FDC81A2-5095-4B6B-9F13-47E845DBCA40}" type="datetimeFigureOut">
              <a:rPr lang="en-US" smtClean="0"/>
              <a:pPr>
                <a:defRPr/>
              </a:pPr>
              <a:t>2/13/18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1609D9-7C12-4EF6-A9DE-D9FFF2254BC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147F223-E574-4107-B402-4E61CF09588F}" type="datetimeFigureOut">
              <a:rPr lang="en-US" smtClean="0"/>
              <a:pPr>
                <a:defRPr/>
              </a:pPr>
              <a:t>2/13/18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22B7E2B-615B-4056-944C-ED60FA9CF49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2887751-BB7D-4775-8F8C-4DDCE6A35664}" type="datetimeFigureOut">
              <a:rPr lang="en-US" smtClean="0"/>
              <a:pPr>
                <a:defRPr/>
              </a:pPr>
              <a:t>2/13/18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8E6058E-5EDA-4568-A8A1-80F6A576805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0C52835-6D5D-4390-B6CE-2F0683B83B02}" type="datetimeFigureOut">
              <a:rPr lang="en-US" smtClean="0"/>
              <a:pPr>
                <a:defRPr/>
              </a:pPr>
              <a:t>2/13/18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D2C7EB-6544-46F8-BF91-1398B311988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A70F6C1-7235-4626-86B3-750B839A58BC}" type="datetimeFigureOut">
              <a:rPr lang="en-US" smtClean="0"/>
              <a:pPr>
                <a:defRPr/>
              </a:pPr>
              <a:t>2/13/18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41DC647-EDEF-48FB-AAA9-CEC5173E87E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65EFB50-98F4-4BC8-A695-5DC86281435A}" type="datetimeFigureOut">
              <a:rPr lang="en-US" smtClean="0"/>
              <a:pPr>
                <a:defRPr/>
              </a:pPr>
              <a:t>2/13/18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8F25532-1C36-49F1-9F47-9DBDF624203A}"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66B71B7-13C3-4001-B99D-E51E37A38FCE}" type="datetimeFigureOut">
              <a:rPr lang="en-US" smtClean="0"/>
              <a:pPr>
                <a:defRPr/>
              </a:pPr>
              <a:t>2/13/18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6CB01C9-B29E-42BE-98EE-526A1891779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5B9280-C65C-4D71-913E-7EB2A145DE22}" type="datetimeFigureOut">
              <a:rPr lang="en-US" smtClean="0"/>
              <a:pPr>
                <a:defRPr/>
              </a:pPr>
              <a:t>2/13/18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17387D3-040B-400F-A7F9-D52442B11187}"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8570C9-BB52-4EBB-8F0B-F291D0E19547}" type="datetimeFigureOut">
              <a:rPr lang="en-US" smtClean="0"/>
              <a:pPr>
                <a:defRPr/>
              </a:pPr>
              <a:t>2/13/18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F8E1BD-C11E-420A-8C0E-80C91BA90DF0}"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E026A12-CFF5-4297-8C71-D6BE2E5DCA4C}" type="datetimeFigureOut">
              <a:rPr lang="en-US" smtClean="0"/>
              <a:pPr>
                <a:defRPr/>
              </a:pPr>
              <a:t>2/13/18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904F348-6439-43FB-8167-A30E1CD008E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437CBA3-D7B3-46D3-AB9A-9C8EAFB5A6EF}" type="datetimeFigureOut">
              <a:rPr lang="en-US" smtClean="0"/>
              <a:pPr>
                <a:defRPr/>
              </a:pPr>
              <a:t>2/13/18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410A704-B94F-4EF9-BF82-D32E5EB2A0B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e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png"/><Relationship Id="rId5" Type="http://schemas.openxmlformats.org/officeDocument/2006/relationships/image" Target="../media/image3.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9219" name="TextBox 10"/>
          <p:cNvSpPr txBox="1">
            <a:spLocks noChangeArrowheads="1"/>
          </p:cNvSpPr>
          <p:nvPr/>
        </p:nvSpPr>
        <p:spPr bwMode="auto">
          <a:xfrm>
            <a:off x="190500" y="171450"/>
            <a:ext cx="8686800" cy="769938"/>
          </a:xfrm>
          <a:prstGeom prst="rect">
            <a:avLst/>
          </a:prstGeom>
          <a:noFill/>
          <a:ln w="9525">
            <a:noFill/>
            <a:miter lim="800000"/>
            <a:headEnd/>
            <a:tailEnd/>
          </a:ln>
        </p:spPr>
        <p:txBody>
          <a:bodyPr lIns="91421" tIns="45711" rIns="91421" bIns="45711">
            <a:spAutoFit/>
          </a:bodyPr>
          <a:lstStyle/>
          <a:p>
            <a:pPr algn="ctr" defTabSz="912813"/>
            <a:endParaRPr lang="en-US" sz="1500" dirty="0"/>
          </a:p>
          <a:p>
            <a:pPr algn="ctr" defTabSz="912813"/>
            <a:r>
              <a:rPr lang="en-US" sz="1500" b="1" dirty="0"/>
              <a:t/>
            </a:r>
            <a:br>
              <a:rPr lang="en-US" sz="1500" b="1" dirty="0"/>
            </a:br>
            <a:endParaRPr lang="en-US" sz="1400" dirty="0"/>
          </a:p>
        </p:txBody>
      </p:sp>
      <p:sp>
        <p:nvSpPr>
          <p:cNvPr id="9220"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9221"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9222"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9223"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sp>
        <p:nvSpPr>
          <p:cNvPr id="9225" name="TextBox 174"/>
          <p:cNvSpPr txBox="1">
            <a:spLocks noChangeArrowheads="1"/>
          </p:cNvSpPr>
          <p:nvPr/>
        </p:nvSpPr>
        <p:spPr bwMode="auto">
          <a:xfrm>
            <a:off x="609600" y="1173163"/>
            <a:ext cx="8018788" cy="2062103"/>
          </a:xfrm>
          <a:prstGeom prst="rect">
            <a:avLst/>
          </a:prstGeom>
          <a:noFill/>
          <a:ln w="9525">
            <a:noFill/>
            <a:miter lim="800000"/>
            <a:headEnd/>
            <a:tailEnd/>
          </a:ln>
        </p:spPr>
        <p:txBody>
          <a:bodyPr wrap="square">
            <a:spAutoFit/>
          </a:bodyPr>
          <a:lstStyle/>
          <a:p>
            <a:pPr algn="ctr"/>
            <a:r>
              <a:rPr lang="en-US" sz="3200" b="1" dirty="0" smtClean="0">
                <a:latin typeface="Times New Roman" pitchFamily="18" charset="0"/>
                <a:cs typeface="Times New Roman" pitchFamily="18" charset="0"/>
              </a:rPr>
              <a:t>Maximizing the Amount of DNA Recovered: A Study of Mawi DNA Technologies’ iSWAB</a:t>
            </a:r>
            <a:r>
              <a:rPr lang="en-US" sz="3200" b="1" baseline="30000" dirty="0" smtClean="0">
                <a:latin typeface="Times New Roman" pitchFamily="18" charset="0"/>
                <a:cs typeface="Times New Roman" pitchFamily="18" charset="0"/>
              </a:rPr>
              <a:t>TM</a:t>
            </a:r>
            <a:r>
              <a:rPr lang="en-US" sz="3200" b="1" dirty="0" smtClean="0">
                <a:latin typeface="Times New Roman" pitchFamily="18" charset="0"/>
                <a:cs typeface="Times New Roman" pitchFamily="18" charset="0"/>
              </a:rPr>
              <a:t>-ID Collection Device for Forensic Science Application</a:t>
            </a:r>
            <a:endParaRPr lang="en-US" sz="3200" b="1" dirty="0">
              <a:latin typeface="Times New Roman" pitchFamily="18" charset="0"/>
              <a:cs typeface="Times New Roman" pitchFamily="18" charset="0"/>
            </a:endParaRPr>
          </a:p>
        </p:txBody>
      </p:sp>
      <p:sp>
        <p:nvSpPr>
          <p:cNvPr id="9226" name="TextBox 175"/>
          <p:cNvSpPr txBox="1">
            <a:spLocks noChangeArrowheads="1"/>
          </p:cNvSpPr>
          <p:nvPr/>
        </p:nvSpPr>
        <p:spPr bwMode="auto">
          <a:xfrm>
            <a:off x="647700" y="5284788"/>
            <a:ext cx="7772400" cy="954107"/>
          </a:xfrm>
          <a:prstGeom prst="rect">
            <a:avLst/>
          </a:prstGeom>
          <a:noFill/>
          <a:ln w="9525">
            <a:noFill/>
            <a:miter lim="800000"/>
            <a:headEnd/>
            <a:tailEnd/>
          </a:ln>
        </p:spPr>
        <p:txBody>
          <a:bodyPr>
            <a:spAutoFit/>
          </a:bodyPr>
          <a:lstStyle/>
          <a:p>
            <a:pPr algn="ctr"/>
            <a:r>
              <a:rPr lang="en-US" sz="2800" dirty="0" smtClean="0">
                <a:latin typeface="Times New Roman" pitchFamily="18" charset="0"/>
                <a:cs typeface="Times New Roman" pitchFamily="18" charset="0"/>
              </a:rPr>
              <a:t>Presentation By:</a:t>
            </a:r>
          </a:p>
          <a:p>
            <a:pPr algn="ctr"/>
            <a:r>
              <a:rPr lang="en-US" sz="2800" dirty="0" smtClean="0">
                <a:latin typeface="Times New Roman" pitchFamily="18" charset="0"/>
                <a:cs typeface="Times New Roman" pitchFamily="18" charset="0"/>
              </a:rPr>
              <a:t>Michelle K. Gordon, M.S.</a:t>
            </a:r>
            <a:endParaRPr lang="en-US" sz="2800" dirty="0">
              <a:latin typeface="Times New Roman" pitchFamily="18" charset="0"/>
              <a:cs typeface="Times New Roman" pitchFamily="18" charset="0"/>
            </a:endParaRPr>
          </a:p>
        </p:txBody>
      </p:sp>
      <p:grpSp>
        <p:nvGrpSpPr>
          <p:cNvPr id="4" name="Group 3"/>
          <p:cNvGrpSpPr/>
          <p:nvPr/>
        </p:nvGrpSpPr>
        <p:grpSpPr>
          <a:xfrm>
            <a:off x="361950" y="3885558"/>
            <a:ext cx="8420100" cy="777134"/>
            <a:chOff x="381000" y="2971801"/>
            <a:chExt cx="7981950" cy="777134"/>
          </a:xfrm>
        </p:grpSpPr>
        <p:sp>
          <p:nvSpPr>
            <p:cNvPr id="9228"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9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r>
                <a:rPr lang="en-US" sz="1600" b="1" dirty="0">
                  <a:solidFill>
                    <a:schemeClr val="bg1"/>
                  </a:solidFill>
                  <a:latin typeface="Times New Roman" pitchFamily="18" charset="0"/>
                  <a:cs typeface="Times New Roman" pitchFamily="18" charset="0"/>
                </a:rPr>
                <a:t>Boston University </a:t>
              </a:r>
              <a:r>
                <a:rPr lang="en-US" sz="1600" dirty="0">
                  <a:solidFill>
                    <a:schemeClr val="bg1"/>
                  </a:solidFill>
                  <a:latin typeface="Times New Roman" pitchFamily="18" charset="0"/>
                  <a:cs typeface="Times New Roman" pitchFamily="18" charset="0"/>
                </a:rPr>
                <a:t>School of Medicine</a:t>
              </a:r>
            </a:p>
            <a:p>
              <a:pPr defTabSz="912813"/>
              <a:r>
                <a:rPr lang="en-US" sz="1600" dirty="0">
                  <a:solidFill>
                    <a:schemeClr val="bg1"/>
                  </a:solidFill>
                  <a:latin typeface="Times New Roman" pitchFamily="18" charset="0"/>
                  <a:cs typeface="Times New Roman" pitchFamily="18" charset="0"/>
                </a:rPr>
                <a:t>Program in Biomedical Forensic Sciences</a:t>
              </a:r>
            </a:p>
            <a:p>
              <a:pPr defTabSz="912813"/>
              <a:r>
                <a:rPr lang="en-US" sz="1600" dirty="0">
                  <a:solidFill>
                    <a:schemeClr val="bg1"/>
                  </a:solidFill>
                  <a:latin typeface="Times New Roman" pitchFamily="18" charset="0"/>
                  <a:cs typeface="Times New Roman" pitchFamily="18" charset="0"/>
                </a:rPr>
                <a:t>72 E. Concord Street, Boston, MA 02118</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550" y="2971801"/>
              <a:ext cx="1676400" cy="777134"/>
            </a:xfrm>
            <a:prstGeom prst="rect">
              <a:avLst/>
            </a:prstGeom>
            <a:ln>
              <a:noFill/>
            </a:ln>
          </p:spPr>
        </p:pic>
      </p:grpSp>
    </p:spTree>
  </p:cSld>
  <p:clrMapOvr>
    <a:masterClrMapping/>
  </p:clrMapOvr>
  <p:transition advTm="1417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266700" y="527296"/>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7" name="TextBox 10"/>
          <p:cNvSpPr txBox="1">
            <a:spLocks noChangeArrowheads="1"/>
          </p:cNvSpPr>
          <p:nvPr/>
        </p:nvSpPr>
        <p:spPr bwMode="auto">
          <a:xfrm>
            <a:off x="176456" y="161738"/>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Result: No Significant Difference in DNA Recovery</a:t>
            </a:r>
            <a:endParaRPr lang="en-US" sz="1400" dirty="0">
              <a:latin typeface="Times New Roman"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16296614"/>
              </p:ext>
            </p:extLst>
          </p:nvPr>
        </p:nvGraphicFramePr>
        <p:xfrm>
          <a:off x="381000" y="668392"/>
          <a:ext cx="8420100" cy="5660796"/>
        </p:xfrm>
        <a:graphic>
          <a:graphicData uri="http://schemas.openxmlformats.org/drawingml/2006/table">
            <a:tbl>
              <a:tblPr firstRow="1" bandRow="1"/>
              <a:tblGrid>
                <a:gridCol w="2806700"/>
                <a:gridCol w="2806700"/>
                <a:gridCol w="2806700"/>
              </a:tblGrid>
              <a:tr h="1322300">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endParaRPr lang="en-US" sz="2000"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r>
                        <a:rPr lang="en-US" sz="2400" dirty="0" smtClean="0">
                          <a:latin typeface="Times New Roman" charset="0"/>
                          <a:ea typeface="Times New Roman" charset="0"/>
                          <a:cs typeface="Times New Roman" charset="0"/>
                        </a:rPr>
                        <a:t>Overall Average</a:t>
                      </a:r>
                      <a:r>
                        <a:rPr lang="en-US" sz="2400" baseline="0" dirty="0" smtClean="0">
                          <a:latin typeface="Times New Roman" charset="0"/>
                          <a:ea typeface="Times New Roman" charset="0"/>
                          <a:cs typeface="Times New Roman" charset="0"/>
                        </a:rPr>
                        <a:t> of DNA Concentration (ng/uL)</a:t>
                      </a:r>
                      <a:endParaRPr lang="en-US" sz="2400"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r>
                        <a:rPr lang="en-US" sz="2400" dirty="0" smtClean="0">
                          <a:latin typeface="Times New Roman" charset="0"/>
                          <a:ea typeface="Times New Roman" charset="0"/>
                          <a:cs typeface="Times New Roman" charset="0"/>
                        </a:rPr>
                        <a:t>Overall </a:t>
                      </a:r>
                    </a:p>
                    <a:p>
                      <a:pPr algn="ctr"/>
                      <a:r>
                        <a:rPr lang="en-US" sz="2400" dirty="0" smtClean="0">
                          <a:latin typeface="Times New Roman" charset="0"/>
                          <a:ea typeface="Times New Roman" charset="0"/>
                          <a:cs typeface="Times New Roman" charset="0"/>
                        </a:rPr>
                        <a:t>Standard Deviation</a:t>
                      </a:r>
                      <a:endParaRPr lang="en-US" sz="2400"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r>
              <a:tr h="940755">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r>
                        <a:rPr lang="en-US" sz="2800" b="1" dirty="0" smtClean="0">
                          <a:latin typeface="Times New Roman" charset="0"/>
                          <a:ea typeface="Times New Roman" charset="0"/>
                          <a:cs typeface="Times New Roman" charset="0"/>
                        </a:rPr>
                        <a:t>Dry</a:t>
                      </a:r>
                      <a:endParaRPr lang="en-US" sz="2800" b="1" dirty="0">
                        <a:solidFill>
                          <a:schemeClr val="tx1"/>
                        </a:solidFill>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fontAlgn="b"/>
                      <a:r>
                        <a:rPr lang="en-US" sz="2800" b="0" i="0" u="none" strike="noStrike" dirty="0" smtClean="0">
                          <a:solidFill>
                            <a:srgbClr val="000000"/>
                          </a:solidFill>
                          <a:effectLst/>
                          <a:latin typeface="Times New Roman" charset="0"/>
                          <a:ea typeface="Times New Roman" charset="0"/>
                          <a:cs typeface="Times New Roman" charset="0"/>
                        </a:rPr>
                        <a:t>1.54</a:t>
                      </a:r>
                      <a:endParaRPr lang="en-US" sz="2800" b="0" i="0" u="none" strike="noStrike" dirty="0">
                        <a:solidFill>
                          <a:srgbClr val="000000"/>
                        </a:solidFill>
                        <a:effectLst/>
                        <a:latin typeface="Times New Roman" charset="0"/>
                        <a:ea typeface="Times New Roman" charset="0"/>
                        <a:cs typeface="Times New Roman"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r>
                        <a:rPr lang="en-US" sz="2800" dirty="0" smtClean="0">
                          <a:solidFill>
                            <a:schemeClr val="tx1"/>
                          </a:solidFill>
                          <a:latin typeface="Times New Roman" charset="0"/>
                          <a:ea typeface="Times New Roman" charset="0"/>
                          <a:cs typeface="Times New Roman" charset="0"/>
                        </a:rPr>
                        <a:t>+/-</a:t>
                      </a:r>
                      <a:r>
                        <a:rPr lang="en-US" sz="2800" baseline="0" dirty="0" smtClean="0">
                          <a:solidFill>
                            <a:schemeClr val="tx1"/>
                          </a:solidFill>
                          <a:latin typeface="Times New Roman" charset="0"/>
                          <a:ea typeface="Times New Roman" charset="0"/>
                          <a:cs typeface="Times New Roman" charset="0"/>
                        </a:rPr>
                        <a:t> 0.29</a:t>
                      </a:r>
                      <a:endParaRPr lang="en-US" sz="2800" dirty="0">
                        <a:solidFill>
                          <a:schemeClr val="tx1"/>
                        </a:solidFill>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r>
              <a:tr h="940755">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r>
                        <a:rPr lang="en-US" sz="2800" b="1" dirty="0" smtClean="0">
                          <a:latin typeface="Times New Roman" charset="0"/>
                          <a:ea typeface="Times New Roman" charset="0"/>
                          <a:cs typeface="Times New Roman" charset="0"/>
                        </a:rPr>
                        <a:t>Wet</a:t>
                      </a:r>
                      <a:endParaRPr lang="en-US" sz="2800" b="1"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r>
                        <a:rPr lang="en-US" sz="2800" dirty="0" smtClean="0">
                          <a:latin typeface="Times New Roman" charset="0"/>
                          <a:ea typeface="Times New Roman" charset="0"/>
                          <a:cs typeface="Times New Roman" charset="0"/>
                        </a:rPr>
                        <a:t>1.63</a:t>
                      </a:r>
                      <a:endParaRPr lang="en-US" sz="2800"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r>
                        <a:rPr lang="en-US" sz="2800" dirty="0" smtClean="0">
                          <a:latin typeface="Times New Roman" charset="0"/>
                          <a:ea typeface="Times New Roman" charset="0"/>
                          <a:cs typeface="Times New Roman" charset="0"/>
                        </a:rPr>
                        <a:t>+/- 0.03</a:t>
                      </a:r>
                      <a:endParaRPr lang="en-US" sz="2800"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r>
              <a:tr h="1108246">
                <a:tc>
                  <a:txBody>
                    <a:bodyPr/>
                    <a:lstStyle/>
                    <a:p>
                      <a:pPr algn="ctr"/>
                      <a:r>
                        <a:rPr lang="en-US" sz="2800" b="1" dirty="0" smtClean="0">
                          <a:latin typeface="Times New Roman" charset="0"/>
                          <a:ea typeface="Times New Roman" charset="0"/>
                          <a:cs typeface="Times New Roman" charset="0"/>
                        </a:rPr>
                        <a:t>Direct</a:t>
                      </a:r>
                      <a:r>
                        <a:rPr lang="en-US" sz="2800" b="1" baseline="0" dirty="0" smtClean="0">
                          <a:latin typeface="Times New Roman" charset="0"/>
                          <a:ea typeface="Times New Roman" charset="0"/>
                          <a:cs typeface="Times New Roman" charset="0"/>
                        </a:rPr>
                        <a:t> Lysis</a:t>
                      </a:r>
                      <a:r>
                        <a:rPr lang="en-US" sz="2800" b="1" dirty="0" smtClean="0">
                          <a:latin typeface="Times New Roman" charset="0"/>
                          <a:ea typeface="Times New Roman" charset="0"/>
                          <a:cs typeface="Times New Roman" charset="0"/>
                        </a:rPr>
                        <a:t> Control</a:t>
                      </a:r>
                      <a:endParaRPr lang="en-US" sz="2800" b="1"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smtClean="0">
                          <a:latin typeface="Times New Roman" charset="0"/>
                          <a:ea typeface="Times New Roman" charset="0"/>
                          <a:cs typeface="Times New Roman" charset="0"/>
                        </a:rPr>
                        <a:t>1.77</a:t>
                      </a:r>
                      <a:endParaRPr lang="en-US" sz="2800"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charset="0"/>
                          <a:ea typeface="Times New Roman" charset="0"/>
                          <a:cs typeface="Times New Roman" charset="0"/>
                        </a:rPr>
                        <a:t>+/- 0.04</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219200">
                <a:tc>
                  <a:txBody>
                    <a:bodyPr/>
                    <a:lstStyle/>
                    <a:p>
                      <a:pPr algn="ctr"/>
                      <a:r>
                        <a:rPr lang="en-US" sz="2800" b="1" dirty="0" smtClean="0">
                          <a:latin typeface="Times New Roman" charset="0"/>
                          <a:ea typeface="Times New Roman" charset="0"/>
                          <a:cs typeface="Times New Roman" charset="0"/>
                        </a:rPr>
                        <a:t>50µL of cells directly in iSWAB</a:t>
                      </a:r>
                      <a:r>
                        <a:rPr lang="en-US" sz="2800" b="1" baseline="30000" dirty="0" smtClean="0">
                          <a:latin typeface="Times New Roman" charset="0"/>
                          <a:ea typeface="Times New Roman" charset="0"/>
                          <a:cs typeface="Times New Roman" charset="0"/>
                        </a:rPr>
                        <a:t>TM</a:t>
                      </a:r>
                      <a:r>
                        <a:rPr lang="en-US" sz="2800" b="1" baseline="0" dirty="0" smtClean="0">
                          <a:latin typeface="Times New Roman" charset="0"/>
                          <a:ea typeface="Times New Roman" charset="0"/>
                          <a:cs typeface="Times New Roman" charset="0"/>
                        </a:rPr>
                        <a:t> buffer</a:t>
                      </a:r>
                      <a:endParaRPr lang="en-US" sz="2800" b="1"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2800" dirty="0" smtClean="0">
                          <a:latin typeface="Times New Roman" charset="0"/>
                          <a:ea typeface="Times New Roman" charset="0"/>
                          <a:cs typeface="Times New Roman" charset="0"/>
                        </a:rPr>
                        <a:t>1.78</a:t>
                      </a:r>
                      <a:endParaRPr lang="en-US" sz="2800" dirty="0">
                        <a:latin typeface="Times New Roman" charset="0"/>
                        <a:ea typeface="Times New Roman" charset="0"/>
                        <a:cs typeface="Times New Roman"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charset="0"/>
                          <a:ea typeface="Times New Roman" charset="0"/>
                          <a:cs typeface="Times New Roman" charset="0"/>
                        </a:rPr>
                        <a:t>+/- 0.05</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bl>
          </a:graphicData>
        </a:graphic>
      </p:graphicFrame>
    </p:spTree>
    <p:extLst>
      <p:ext uri="{BB962C8B-B14F-4D97-AF65-F5344CB8AC3E}">
        <p14:creationId xmlns:p14="http://schemas.microsoft.com/office/powerpoint/2010/main" val="2084832725"/>
      </p:ext>
    </p:extLst>
  </p:cSld>
  <p:clrMapOvr>
    <a:masterClrMapping/>
  </p:clrMapOvr>
  <p:transition advTm="268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0"/>
          <p:cNvSpPr txBox="1">
            <a:spLocks noChangeArrowheads="1"/>
          </p:cNvSpPr>
          <p:nvPr/>
        </p:nvSpPr>
        <p:spPr bwMode="auto">
          <a:xfrm>
            <a:off x="304800" y="14469"/>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sp>
        <p:nvSpPr>
          <p:cNvPr id="17" name="TextBox 10"/>
          <p:cNvSpPr txBox="1">
            <a:spLocks noChangeArrowheads="1"/>
          </p:cNvSpPr>
          <p:nvPr/>
        </p:nvSpPr>
        <p:spPr bwMode="auto">
          <a:xfrm>
            <a:off x="171450" y="101359"/>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Test Efficiency of the Prong Mechanism</a:t>
            </a:r>
            <a:endParaRPr lang="en-US" sz="1400" dirty="0">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31" y="1663700"/>
            <a:ext cx="8237922" cy="4813300"/>
          </a:xfrm>
          <a:prstGeom prst="rect">
            <a:avLst/>
          </a:prstGeom>
        </p:spPr>
      </p:pic>
      <p:sp>
        <p:nvSpPr>
          <p:cNvPr id="4" name="TextBox 3"/>
          <p:cNvSpPr txBox="1"/>
          <p:nvPr/>
        </p:nvSpPr>
        <p:spPr>
          <a:xfrm>
            <a:off x="755667" y="1231998"/>
            <a:ext cx="3352800" cy="553998"/>
          </a:xfrm>
          <a:prstGeom prst="rect">
            <a:avLst/>
          </a:prstGeom>
          <a:noFill/>
        </p:spPr>
        <p:txBody>
          <a:bodyPr wrap="square" rtlCol="0">
            <a:spAutoFit/>
          </a:bodyPr>
          <a:lstStyle/>
          <a:p>
            <a:pPr algn="ctr"/>
            <a:r>
              <a:rPr lang="en-US" sz="3000" dirty="0" smtClean="0">
                <a:latin typeface="Times New Roman" charset="0"/>
                <a:ea typeface="Times New Roman" charset="0"/>
                <a:cs typeface="Times New Roman" charset="0"/>
              </a:rPr>
              <a:t>Prong Mechanism</a:t>
            </a:r>
            <a:endParaRPr lang="en-US" sz="3000" dirty="0">
              <a:latin typeface="Times New Roman" charset="0"/>
              <a:ea typeface="Times New Roman" charset="0"/>
              <a:cs typeface="Times New Roman" charset="0"/>
            </a:endParaRPr>
          </a:p>
        </p:txBody>
      </p:sp>
      <p:sp>
        <p:nvSpPr>
          <p:cNvPr id="18" name="TextBox 17"/>
          <p:cNvSpPr txBox="1"/>
          <p:nvPr/>
        </p:nvSpPr>
        <p:spPr>
          <a:xfrm>
            <a:off x="4996272" y="874185"/>
            <a:ext cx="3352800" cy="1015663"/>
          </a:xfrm>
          <a:prstGeom prst="rect">
            <a:avLst/>
          </a:prstGeom>
          <a:noFill/>
        </p:spPr>
        <p:txBody>
          <a:bodyPr wrap="square" rtlCol="0">
            <a:spAutoFit/>
          </a:bodyPr>
          <a:lstStyle/>
          <a:p>
            <a:pPr algn="ctr"/>
            <a:r>
              <a:rPr lang="en-US" sz="3000" dirty="0" smtClean="0">
                <a:latin typeface="Times New Roman" charset="0"/>
                <a:ea typeface="Times New Roman" charset="0"/>
                <a:cs typeface="Times New Roman" charset="0"/>
              </a:rPr>
              <a:t>No Prong Mechanism</a:t>
            </a:r>
            <a:endParaRPr lang="en-US" sz="3000" dirty="0">
              <a:latin typeface="Times New Roman" charset="0"/>
              <a:ea typeface="Times New Roman" charset="0"/>
              <a:cs typeface="Times New Roman" charset="0"/>
            </a:endParaRPr>
          </a:p>
        </p:txBody>
      </p:sp>
      <p:sp>
        <p:nvSpPr>
          <p:cNvPr id="5" name="TextBox 4"/>
          <p:cNvSpPr txBox="1"/>
          <p:nvPr/>
        </p:nvSpPr>
        <p:spPr>
          <a:xfrm>
            <a:off x="2416827" y="2600731"/>
            <a:ext cx="1143000" cy="369332"/>
          </a:xfrm>
          <a:prstGeom prst="rect">
            <a:avLst/>
          </a:prstGeom>
          <a:noFill/>
        </p:spPr>
        <p:txBody>
          <a:bodyPr wrap="square" rtlCol="0">
            <a:spAutoFit/>
          </a:bodyPr>
          <a:lstStyle/>
          <a:p>
            <a:pPr algn="ctr"/>
            <a:r>
              <a:rPr lang="en-US" sz="1800" b="1" smtClean="0">
                <a:solidFill>
                  <a:schemeClr val="tx2">
                    <a:lumMod val="60000"/>
                    <a:lumOff val="40000"/>
                  </a:schemeClr>
                </a:solidFill>
                <a:latin typeface="Times New Roman" charset="0"/>
                <a:ea typeface="Times New Roman" charset="0"/>
                <a:cs typeface="Times New Roman" charset="0"/>
              </a:rPr>
              <a:t>Initial</a:t>
            </a:r>
            <a:endParaRPr lang="en-US" sz="1800" b="1" dirty="0">
              <a:solidFill>
                <a:schemeClr val="tx2">
                  <a:lumMod val="60000"/>
                  <a:lumOff val="40000"/>
                </a:schemeClr>
              </a:solidFill>
              <a:latin typeface="Times New Roman" charset="0"/>
              <a:ea typeface="Times New Roman" charset="0"/>
              <a:cs typeface="Times New Roman" charset="0"/>
            </a:endParaRPr>
          </a:p>
        </p:txBody>
      </p:sp>
      <p:sp>
        <p:nvSpPr>
          <p:cNvPr id="19" name="TextBox 18"/>
          <p:cNvSpPr txBox="1"/>
          <p:nvPr/>
        </p:nvSpPr>
        <p:spPr>
          <a:xfrm>
            <a:off x="1105580" y="5499841"/>
            <a:ext cx="1143000" cy="369332"/>
          </a:xfrm>
          <a:prstGeom prst="rect">
            <a:avLst/>
          </a:prstGeom>
          <a:noFill/>
        </p:spPr>
        <p:txBody>
          <a:bodyPr wrap="square" rtlCol="0">
            <a:spAutoFit/>
          </a:bodyPr>
          <a:lstStyle/>
          <a:p>
            <a:pPr algn="ctr"/>
            <a:r>
              <a:rPr lang="en-US" sz="1800" b="1" dirty="0" smtClean="0">
                <a:solidFill>
                  <a:srgbClr val="23A24A"/>
                </a:solidFill>
                <a:latin typeface="Times New Roman" charset="0"/>
                <a:ea typeface="Times New Roman" charset="0"/>
                <a:cs typeface="Times New Roman" charset="0"/>
              </a:rPr>
              <a:t>Eluted </a:t>
            </a:r>
            <a:endParaRPr lang="en-US" sz="1800" b="1" dirty="0">
              <a:solidFill>
                <a:srgbClr val="23A24A"/>
              </a:solidFill>
              <a:latin typeface="Times New Roman" charset="0"/>
              <a:ea typeface="Times New Roman" charset="0"/>
              <a:cs typeface="Times New Roman" charset="0"/>
            </a:endParaRPr>
          </a:p>
        </p:txBody>
      </p:sp>
      <p:sp>
        <p:nvSpPr>
          <p:cNvPr id="20" name="TextBox 19"/>
          <p:cNvSpPr txBox="1"/>
          <p:nvPr/>
        </p:nvSpPr>
        <p:spPr>
          <a:xfrm>
            <a:off x="3429000" y="5285997"/>
            <a:ext cx="1143000" cy="923330"/>
          </a:xfrm>
          <a:prstGeom prst="rect">
            <a:avLst/>
          </a:prstGeom>
          <a:noFill/>
        </p:spPr>
        <p:txBody>
          <a:bodyPr wrap="square" rtlCol="0">
            <a:spAutoFit/>
          </a:bodyPr>
          <a:lstStyle/>
          <a:p>
            <a:pPr algn="ctr"/>
            <a:r>
              <a:rPr lang="en-US" sz="1800" b="1" smtClean="0">
                <a:solidFill>
                  <a:srgbClr val="FF0000"/>
                </a:solidFill>
                <a:latin typeface="Times New Roman" charset="0"/>
                <a:ea typeface="Times New Roman" charset="0"/>
                <a:cs typeface="Times New Roman" charset="0"/>
              </a:rPr>
              <a:t>Swab after elution</a:t>
            </a:r>
            <a:endParaRPr lang="en-US" sz="1800" b="1" dirty="0">
              <a:solidFill>
                <a:srgbClr val="FF0000"/>
              </a:solidFill>
              <a:latin typeface="Times New Roman" charset="0"/>
              <a:ea typeface="Times New Roman" charset="0"/>
              <a:cs typeface="Times New Roman" charset="0"/>
            </a:endParaRPr>
          </a:p>
        </p:txBody>
      </p:sp>
      <p:sp>
        <p:nvSpPr>
          <p:cNvPr id="21" name="TextBox 20"/>
          <p:cNvSpPr txBox="1"/>
          <p:nvPr/>
        </p:nvSpPr>
        <p:spPr>
          <a:xfrm>
            <a:off x="6672672" y="2600379"/>
            <a:ext cx="1143000" cy="369332"/>
          </a:xfrm>
          <a:prstGeom prst="rect">
            <a:avLst/>
          </a:prstGeom>
          <a:noFill/>
        </p:spPr>
        <p:txBody>
          <a:bodyPr wrap="square" rtlCol="0">
            <a:spAutoFit/>
          </a:bodyPr>
          <a:lstStyle/>
          <a:p>
            <a:pPr algn="ctr"/>
            <a:r>
              <a:rPr lang="en-US" sz="1800" b="1" smtClean="0">
                <a:solidFill>
                  <a:schemeClr val="tx2">
                    <a:lumMod val="60000"/>
                    <a:lumOff val="40000"/>
                  </a:schemeClr>
                </a:solidFill>
                <a:latin typeface="Times New Roman" charset="0"/>
                <a:ea typeface="Times New Roman" charset="0"/>
                <a:cs typeface="Times New Roman" charset="0"/>
              </a:rPr>
              <a:t>Initial</a:t>
            </a:r>
            <a:endParaRPr lang="en-US" sz="1800" b="1" dirty="0">
              <a:solidFill>
                <a:schemeClr val="tx2">
                  <a:lumMod val="60000"/>
                  <a:lumOff val="40000"/>
                </a:schemeClr>
              </a:solidFill>
              <a:latin typeface="Times New Roman" charset="0"/>
              <a:ea typeface="Times New Roman" charset="0"/>
              <a:cs typeface="Times New Roman" charset="0"/>
            </a:endParaRPr>
          </a:p>
        </p:txBody>
      </p:sp>
      <p:sp>
        <p:nvSpPr>
          <p:cNvPr id="22" name="TextBox 21"/>
          <p:cNvSpPr txBox="1"/>
          <p:nvPr/>
        </p:nvSpPr>
        <p:spPr>
          <a:xfrm>
            <a:off x="5410200" y="5715000"/>
            <a:ext cx="1143000" cy="369332"/>
          </a:xfrm>
          <a:prstGeom prst="rect">
            <a:avLst/>
          </a:prstGeom>
          <a:noFill/>
        </p:spPr>
        <p:txBody>
          <a:bodyPr wrap="square" rtlCol="0">
            <a:spAutoFit/>
          </a:bodyPr>
          <a:lstStyle/>
          <a:p>
            <a:pPr algn="ctr"/>
            <a:r>
              <a:rPr lang="en-US" sz="1800" b="1" dirty="0" smtClean="0">
                <a:solidFill>
                  <a:srgbClr val="23A24A"/>
                </a:solidFill>
                <a:latin typeface="Times New Roman" charset="0"/>
                <a:ea typeface="Times New Roman" charset="0"/>
                <a:cs typeface="Times New Roman" charset="0"/>
              </a:rPr>
              <a:t>Eluted </a:t>
            </a:r>
            <a:endParaRPr lang="en-US" sz="1800" b="1" dirty="0">
              <a:solidFill>
                <a:srgbClr val="23A24A"/>
              </a:solidFill>
              <a:latin typeface="Times New Roman" charset="0"/>
              <a:ea typeface="Times New Roman" charset="0"/>
              <a:cs typeface="Times New Roman" charset="0"/>
            </a:endParaRPr>
          </a:p>
        </p:txBody>
      </p:sp>
      <p:sp>
        <p:nvSpPr>
          <p:cNvPr id="23" name="TextBox 22"/>
          <p:cNvSpPr txBox="1"/>
          <p:nvPr/>
        </p:nvSpPr>
        <p:spPr>
          <a:xfrm>
            <a:off x="7777572" y="5222842"/>
            <a:ext cx="1143000" cy="923330"/>
          </a:xfrm>
          <a:prstGeom prst="rect">
            <a:avLst/>
          </a:prstGeom>
          <a:noFill/>
        </p:spPr>
        <p:txBody>
          <a:bodyPr wrap="square" rtlCol="0">
            <a:spAutoFit/>
          </a:bodyPr>
          <a:lstStyle/>
          <a:p>
            <a:pPr algn="ctr"/>
            <a:r>
              <a:rPr lang="en-US" sz="1800" b="1" smtClean="0">
                <a:solidFill>
                  <a:srgbClr val="FF0000"/>
                </a:solidFill>
                <a:latin typeface="Times New Roman" charset="0"/>
                <a:ea typeface="Times New Roman" charset="0"/>
                <a:cs typeface="Times New Roman" charset="0"/>
              </a:rPr>
              <a:t>Swab after elution</a:t>
            </a:r>
            <a:endParaRPr lang="en-US" sz="1800" b="1" dirty="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086236407"/>
      </p:ext>
    </p:extLst>
  </p:cSld>
  <p:clrMapOvr>
    <a:masterClrMapping/>
  </p:clrMapOvr>
  <p:transition advTm="9470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sp>
        <p:nvSpPr>
          <p:cNvPr id="17" name="TextBox 10"/>
          <p:cNvSpPr txBox="1">
            <a:spLocks noChangeArrowheads="1"/>
          </p:cNvSpPr>
          <p:nvPr/>
        </p:nvSpPr>
        <p:spPr bwMode="auto">
          <a:xfrm>
            <a:off x="190500" y="60239"/>
            <a:ext cx="8686800" cy="954089"/>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Results: Prong Mechanism Significantly Increase DNA Recovery</a:t>
            </a:r>
            <a:endParaRPr lang="en-US" sz="1400" dirty="0">
              <a:latin typeface="Times New Roman" pitchFamily="18" charset="0"/>
              <a:cs typeface="Times New Roman" pitchFamily="18" charset="0"/>
            </a:endParaRPr>
          </a:p>
        </p:txBody>
      </p:sp>
      <p:graphicFrame>
        <p:nvGraphicFramePr>
          <p:cNvPr id="21" name="Chart 20"/>
          <p:cNvGraphicFramePr>
            <a:graphicFrameLocks/>
          </p:cNvGraphicFramePr>
          <p:nvPr>
            <p:extLst>
              <p:ext uri="{D42A27DB-BD31-4B8C-83A1-F6EECF244321}">
                <p14:modId xmlns:p14="http://schemas.microsoft.com/office/powerpoint/2010/main" val="1739112267"/>
              </p:ext>
            </p:extLst>
          </p:nvPr>
        </p:nvGraphicFramePr>
        <p:xfrm>
          <a:off x="998934" y="1184742"/>
          <a:ext cx="6846094" cy="529225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805906" y="3443327"/>
            <a:ext cx="1093787" cy="553998"/>
          </a:xfrm>
          <a:prstGeom prst="rect">
            <a:avLst/>
          </a:prstGeom>
          <a:noFill/>
        </p:spPr>
        <p:txBody>
          <a:bodyPr wrap="square" rtlCol="0">
            <a:spAutoFit/>
          </a:bodyPr>
          <a:lstStyle/>
          <a:p>
            <a:r>
              <a:rPr lang="en-US" sz="3000" smtClean="0">
                <a:latin typeface="Times New Roman" charset="0"/>
                <a:ea typeface="Times New Roman" charset="0"/>
                <a:cs typeface="Times New Roman" charset="0"/>
              </a:rPr>
              <a:t>78.6</a:t>
            </a:r>
            <a:endParaRPr lang="en-US" sz="3000" dirty="0">
              <a:latin typeface="Times New Roman" charset="0"/>
              <a:ea typeface="Times New Roman" charset="0"/>
              <a:cs typeface="Times New Roman" charset="0"/>
            </a:endParaRPr>
          </a:p>
        </p:txBody>
      </p:sp>
      <p:sp>
        <p:nvSpPr>
          <p:cNvPr id="24" name="TextBox 23"/>
          <p:cNvSpPr txBox="1"/>
          <p:nvPr/>
        </p:nvSpPr>
        <p:spPr>
          <a:xfrm>
            <a:off x="2675965" y="943413"/>
            <a:ext cx="1093787"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000" dirty="0" smtClean="0">
                <a:latin typeface="Times New Roman" charset="0"/>
                <a:ea typeface="Times New Roman" charset="0"/>
                <a:cs typeface="Times New Roman" charset="0"/>
              </a:rPr>
              <a:t>  1.0</a:t>
            </a:r>
            <a:endParaRPr lang="en-US" sz="3000" dirty="0">
              <a:latin typeface="Times New Roman" charset="0"/>
              <a:ea typeface="Times New Roman" charset="0"/>
              <a:cs typeface="Times New Roman" charset="0"/>
            </a:endParaRPr>
          </a:p>
        </p:txBody>
      </p:sp>
      <p:sp>
        <p:nvSpPr>
          <p:cNvPr id="28" name="TextBox 27"/>
          <p:cNvSpPr txBox="1"/>
          <p:nvPr/>
        </p:nvSpPr>
        <p:spPr>
          <a:xfrm>
            <a:off x="5723637" y="1342251"/>
            <a:ext cx="1093787"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000" dirty="0" smtClean="0">
                <a:latin typeface="Times New Roman" charset="0"/>
                <a:ea typeface="Times New Roman" charset="0"/>
                <a:cs typeface="Times New Roman" charset="0"/>
              </a:rPr>
              <a:t>12.0</a:t>
            </a:r>
            <a:endParaRPr lang="en-US" sz="3000" dirty="0">
              <a:latin typeface="Times New Roman" charset="0"/>
              <a:ea typeface="Times New Roman" charset="0"/>
              <a:cs typeface="Times New Roman" charset="0"/>
            </a:endParaRPr>
          </a:p>
        </p:txBody>
      </p:sp>
      <p:sp>
        <p:nvSpPr>
          <p:cNvPr id="4" name="TextBox 3"/>
          <p:cNvSpPr txBox="1"/>
          <p:nvPr/>
        </p:nvSpPr>
        <p:spPr>
          <a:xfrm>
            <a:off x="733663" y="953060"/>
            <a:ext cx="492443" cy="4875679"/>
          </a:xfrm>
          <a:prstGeom prst="rect">
            <a:avLst/>
          </a:prstGeom>
          <a:noFill/>
        </p:spPr>
        <p:txBody>
          <a:bodyPr vert="vert270" wrap="square" rtlCol="0">
            <a:spAutoFit/>
          </a:bodyPr>
          <a:lstStyle/>
          <a:p>
            <a:pPr algn="ctr"/>
            <a:r>
              <a:rPr lang="en-US" sz="2000" b="1" dirty="0" smtClean="0">
                <a:latin typeface="Times New Roman" charset="0"/>
                <a:ea typeface="Times New Roman" charset="0"/>
                <a:cs typeface="Times New Roman" charset="0"/>
              </a:rPr>
              <a:t>Average </a:t>
            </a:r>
            <a:r>
              <a:rPr lang="en-US" sz="2000" b="1" smtClean="0">
                <a:latin typeface="Times New Roman" charset="0"/>
                <a:ea typeface="Times New Roman" charset="0"/>
                <a:cs typeface="Times New Roman" charset="0"/>
              </a:rPr>
              <a:t>% of </a:t>
            </a:r>
            <a:r>
              <a:rPr lang="en-US" sz="2000" b="1" dirty="0" smtClean="0">
                <a:latin typeface="Times New Roman" charset="0"/>
                <a:ea typeface="Times New Roman" charset="0"/>
                <a:cs typeface="Times New Roman" charset="0"/>
              </a:rPr>
              <a:t>Total ng of DNA</a:t>
            </a:r>
            <a:endParaRPr lang="en-US" sz="20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10374645"/>
      </p:ext>
    </p:extLst>
  </p:cSld>
  <p:clrMapOvr>
    <a:masterClrMapping/>
  </p:clrMapOvr>
  <p:transition advTm="317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sp>
        <p:nvSpPr>
          <p:cNvPr id="17" name="TextBox 10"/>
          <p:cNvSpPr txBox="1">
            <a:spLocks noChangeArrowheads="1"/>
          </p:cNvSpPr>
          <p:nvPr/>
        </p:nvSpPr>
        <p:spPr bwMode="auto">
          <a:xfrm>
            <a:off x="117231" y="174931"/>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Test Recovery from Dried Body Fluid Stains</a:t>
            </a:r>
            <a:endParaRPr lang="en-US" sz="1400"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3427285"/>
              </p:ext>
            </p:extLst>
          </p:nvPr>
        </p:nvGraphicFramePr>
        <p:xfrm>
          <a:off x="413818" y="953219"/>
          <a:ext cx="8240163" cy="5113335"/>
        </p:xfrm>
        <a:graphic>
          <a:graphicData uri="http://schemas.openxmlformats.org/drawingml/2006/table">
            <a:tbl>
              <a:tblPr firstRow="1" bandRow="1">
                <a:tableStyleId>{3C2FFA5D-87B4-456A-9821-1D502468CF0F}</a:tableStyleId>
              </a:tblPr>
              <a:tblGrid>
                <a:gridCol w="2746721"/>
                <a:gridCol w="2746721"/>
                <a:gridCol w="2746721"/>
              </a:tblGrid>
              <a:tr h="766475">
                <a:tc>
                  <a:txBody>
                    <a:bodyPr/>
                    <a:lstStyle/>
                    <a:p>
                      <a:pPr algn="ctr"/>
                      <a:r>
                        <a:rPr lang="en-US" sz="3000" dirty="0" smtClean="0">
                          <a:latin typeface="Times New Roman" charset="0"/>
                          <a:ea typeface="Times New Roman" charset="0"/>
                          <a:cs typeface="Times New Roman" charset="0"/>
                        </a:rPr>
                        <a:t>Body Fluids</a:t>
                      </a:r>
                      <a:endParaRPr lang="en-US" sz="3000" dirty="0">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3000" dirty="0" smtClean="0">
                          <a:latin typeface="Times New Roman" charset="0"/>
                          <a:ea typeface="Times New Roman" charset="0"/>
                          <a:cs typeface="Times New Roman" charset="0"/>
                        </a:rPr>
                        <a:t>Combinations</a:t>
                      </a:r>
                      <a:endParaRPr lang="en-US" sz="3000" dirty="0">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2456921">
                <a:tc rowSpan="2">
                  <a:txBody>
                    <a:bodyPr/>
                    <a:lstStyle/>
                    <a:p>
                      <a:pPr algn="ctr">
                        <a:lnSpc>
                          <a:spcPct val="250000"/>
                        </a:lnSpc>
                      </a:pPr>
                      <a:r>
                        <a:rPr lang="en-US" sz="3000" b="1" dirty="0" smtClean="0">
                          <a:latin typeface="Times New Roman" charset="0"/>
                          <a:ea typeface="Times New Roman" charset="0"/>
                          <a:cs typeface="Times New Roman" charset="0"/>
                        </a:rPr>
                        <a:t>Blood</a:t>
                      </a:r>
                    </a:p>
                    <a:p>
                      <a:pPr algn="ctr">
                        <a:lnSpc>
                          <a:spcPct val="250000"/>
                        </a:lnSpc>
                      </a:pPr>
                      <a:r>
                        <a:rPr lang="en-US" sz="3000" b="1" dirty="0" smtClean="0">
                          <a:latin typeface="Times New Roman" charset="0"/>
                          <a:ea typeface="Times New Roman" charset="0"/>
                          <a:cs typeface="Times New Roman" charset="0"/>
                        </a:rPr>
                        <a:t>Semen</a:t>
                      </a:r>
                    </a:p>
                    <a:p>
                      <a:pPr algn="ctr">
                        <a:lnSpc>
                          <a:spcPct val="250000"/>
                        </a:lnSpc>
                      </a:pPr>
                      <a:r>
                        <a:rPr lang="en-US" sz="3000" b="1" dirty="0" smtClean="0">
                          <a:latin typeface="Times New Roman" charset="0"/>
                          <a:ea typeface="Times New Roman" charset="0"/>
                          <a:cs typeface="Times New Roman" charset="0"/>
                        </a:rPr>
                        <a:t>Saliva</a:t>
                      </a:r>
                      <a:endParaRPr lang="en-US" sz="3000" b="1" dirty="0">
                        <a:latin typeface="Times New Roman" charset="0"/>
                        <a:ea typeface="Times New Roman" charset="0"/>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23A24A"/>
                          </a:solidFill>
                          <a:latin typeface="Times New Roman" charset="0"/>
                          <a:ea typeface="Times New Roman" charset="0"/>
                          <a:cs typeface="Times New Roman" charset="0"/>
                        </a:rPr>
                        <a:t>Cotton Swab </a:t>
                      </a:r>
                      <a:r>
                        <a:rPr lang="en-US" sz="2400" dirty="0" smtClean="0">
                          <a:latin typeface="Times New Roman" charset="0"/>
                          <a:ea typeface="Times New Roman" charset="0"/>
                          <a:cs typeface="Times New Roman" charset="0"/>
                        </a:rPr>
                        <a:t>moistened</a:t>
                      </a:r>
                      <a:r>
                        <a:rPr lang="en-US" sz="2400" baseline="0" dirty="0" smtClean="0">
                          <a:latin typeface="Times New Roman" charset="0"/>
                          <a:ea typeface="Times New Roman" charset="0"/>
                          <a:cs typeface="Times New Roman" charset="0"/>
                        </a:rPr>
                        <a:t> with </a:t>
                      </a:r>
                      <a:r>
                        <a:rPr lang="en-US" sz="2400" b="1" baseline="0" dirty="0" smtClean="0">
                          <a:solidFill>
                            <a:srgbClr val="E24B61"/>
                          </a:solidFill>
                          <a:latin typeface="Times New Roman" charset="0"/>
                          <a:ea typeface="Times New Roman" charset="0"/>
                          <a:cs typeface="Times New Roman" charset="0"/>
                        </a:rPr>
                        <a:t>iSWAB</a:t>
                      </a:r>
                      <a:r>
                        <a:rPr lang="en-US" sz="2400" b="1" baseline="30000" dirty="0" smtClean="0">
                          <a:solidFill>
                            <a:srgbClr val="E24B61"/>
                          </a:solidFill>
                          <a:latin typeface="Times New Roman" charset="0"/>
                          <a:ea typeface="Times New Roman" charset="0"/>
                          <a:cs typeface="Times New Roman" charset="0"/>
                        </a:rPr>
                        <a:t>TM</a:t>
                      </a:r>
                      <a:r>
                        <a:rPr lang="en-US" sz="2400" b="1" baseline="0" dirty="0" smtClean="0">
                          <a:solidFill>
                            <a:srgbClr val="E24B61"/>
                          </a:solidFill>
                          <a:latin typeface="Times New Roman" charset="0"/>
                          <a:ea typeface="Times New Roman" charset="0"/>
                          <a:cs typeface="Times New Roman" charset="0"/>
                        </a:rPr>
                        <a:t> buffer</a:t>
                      </a:r>
                      <a:endParaRPr lang="en-US" sz="2400" b="1" dirty="0" smtClean="0">
                        <a:solidFill>
                          <a:srgbClr val="E24B61"/>
                        </a:solidFill>
                        <a:latin typeface="Times New Roman" charset="0"/>
                        <a:ea typeface="Times New Roman" charset="0"/>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7030A0"/>
                          </a:solidFill>
                          <a:latin typeface="Times New Roman" charset="0"/>
                          <a:ea typeface="Times New Roman" charset="0"/>
                          <a:cs typeface="Times New Roman" charset="0"/>
                        </a:rPr>
                        <a:t>Nylon Flocked Swab </a:t>
                      </a:r>
                      <a:r>
                        <a:rPr lang="en-US" sz="2400" dirty="0" smtClean="0">
                          <a:latin typeface="Times New Roman" charset="0"/>
                          <a:ea typeface="Times New Roman" charset="0"/>
                          <a:cs typeface="Times New Roman" charset="0"/>
                        </a:rPr>
                        <a:t>moistened</a:t>
                      </a:r>
                      <a:r>
                        <a:rPr lang="en-US" sz="2400" baseline="0" dirty="0" smtClean="0">
                          <a:latin typeface="Times New Roman" charset="0"/>
                          <a:ea typeface="Times New Roman" charset="0"/>
                          <a:cs typeface="Times New Roman" charset="0"/>
                        </a:rPr>
                        <a:t> with </a:t>
                      </a:r>
                      <a:r>
                        <a:rPr lang="en-US" sz="2400" b="1" baseline="0" dirty="0" smtClean="0">
                          <a:solidFill>
                            <a:srgbClr val="E24B61"/>
                          </a:solidFill>
                          <a:latin typeface="Times New Roman" charset="0"/>
                          <a:ea typeface="Times New Roman" charset="0"/>
                          <a:cs typeface="Times New Roman" charset="0"/>
                        </a:rPr>
                        <a:t>iSWAB</a:t>
                      </a:r>
                      <a:r>
                        <a:rPr lang="en-US" sz="2400" b="1" baseline="30000" dirty="0" smtClean="0">
                          <a:solidFill>
                            <a:srgbClr val="E24B61"/>
                          </a:solidFill>
                          <a:latin typeface="Times New Roman" charset="0"/>
                          <a:ea typeface="Times New Roman" charset="0"/>
                          <a:cs typeface="Times New Roman" charset="0"/>
                        </a:rPr>
                        <a:t>TM</a:t>
                      </a:r>
                      <a:r>
                        <a:rPr lang="en-US" sz="2400" b="1" baseline="0" dirty="0" smtClean="0">
                          <a:solidFill>
                            <a:srgbClr val="E24B61"/>
                          </a:solidFill>
                          <a:latin typeface="Times New Roman" charset="0"/>
                          <a:ea typeface="Times New Roman" charset="0"/>
                          <a:cs typeface="Times New Roman" charset="0"/>
                        </a:rPr>
                        <a:t> buffer</a:t>
                      </a:r>
                      <a:endParaRPr lang="en-US" sz="2400" b="1" dirty="0" smtClean="0">
                        <a:solidFill>
                          <a:srgbClr val="E24B61"/>
                        </a:solidFill>
                        <a:latin typeface="Times New Roman" charset="0"/>
                        <a:ea typeface="Times New Roman" charset="0"/>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89939">
                <a:tc vMerge="1">
                  <a:txBody>
                    <a:bodyPr/>
                    <a:lstStyle/>
                    <a:p>
                      <a:endParaRPr lang="en-US" dirty="0"/>
                    </a:p>
                  </a:txBody>
                  <a:tcPr/>
                </a:tc>
                <a:tc>
                  <a:txBody>
                    <a:bodyPr/>
                    <a:lstStyle/>
                    <a:p>
                      <a:pPr algn="ctr"/>
                      <a:r>
                        <a:rPr lang="en-US" sz="2400" b="1" dirty="0" smtClean="0">
                          <a:solidFill>
                            <a:srgbClr val="23A24A"/>
                          </a:solidFill>
                          <a:latin typeface="Times New Roman" charset="0"/>
                          <a:ea typeface="Times New Roman" charset="0"/>
                          <a:cs typeface="Times New Roman" charset="0"/>
                        </a:rPr>
                        <a:t>Cotton</a:t>
                      </a:r>
                      <a:r>
                        <a:rPr lang="en-US" sz="2400" b="1" baseline="0" dirty="0" smtClean="0">
                          <a:solidFill>
                            <a:srgbClr val="23A24A"/>
                          </a:solidFill>
                          <a:latin typeface="Times New Roman" charset="0"/>
                          <a:ea typeface="Times New Roman" charset="0"/>
                          <a:cs typeface="Times New Roman" charset="0"/>
                        </a:rPr>
                        <a:t> Swab </a:t>
                      </a:r>
                      <a:r>
                        <a:rPr lang="en-US" sz="2400" baseline="0" dirty="0" smtClean="0">
                          <a:latin typeface="Times New Roman" charset="0"/>
                          <a:ea typeface="Times New Roman" charset="0"/>
                          <a:cs typeface="Times New Roman" charset="0"/>
                        </a:rPr>
                        <a:t>moistened with </a:t>
                      </a:r>
                      <a:r>
                        <a:rPr lang="en-US" sz="2400" b="1" baseline="0" dirty="0" smtClean="0">
                          <a:solidFill>
                            <a:srgbClr val="4483E0"/>
                          </a:solidFill>
                          <a:latin typeface="Times New Roman" charset="0"/>
                          <a:ea typeface="Times New Roman" charset="0"/>
                          <a:cs typeface="Times New Roman" charset="0"/>
                        </a:rPr>
                        <a:t>dH</a:t>
                      </a:r>
                      <a:r>
                        <a:rPr lang="en-US" sz="2400" b="1" baseline="-25000" dirty="0" smtClean="0">
                          <a:solidFill>
                            <a:srgbClr val="4483E0"/>
                          </a:solidFill>
                          <a:latin typeface="Times New Roman" charset="0"/>
                          <a:ea typeface="Times New Roman" charset="0"/>
                          <a:cs typeface="Times New Roman" charset="0"/>
                        </a:rPr>
                        <a:t>2</a:t>
                      </a:r>
                      <a:r>
                        <a:rPr lang="en-US" sz="2400" b="1" baseline="0" dirty="0" smtClean="0">
                          <a:solidFill>
                            <a:srgbClr val="4483E0"/>
                          </a:solidFill>
                          <a:latin typeface="Times New Roman" charset="0"/>
                          <a:ea typeface="Times New Roman" charset="0"/>
                          <a:cs typeface="Times New Roman" charset="0"/>
                        </a:rPr>
                        <a:t>O</a:t>
                      </a:r>
                      <a:endParaRPr lang="en-US" sz="2400" b="1" dirty="0">
                        <a:solidFill>
                          <a:srgbClr val="4483E0"/>
                        </a:solidFill>
                        <a:latin typeface="Times New Roman" charset="0"/>
                        <a:ea typeface="Times New Roman" charset="0"/>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rgbClr val="7030A0"/>
                          </a:solidFill>
                          <a:latin typeface="Times New Roman" charset="0"/>
                          <a:ea typeface="Times New Roman" charset="0"/>
                          <a:cs typeface="Times New Roman" charset="0"/>
                        </a:rPr>
                        <a:t>Nylon Flocked Swab</a:t>
                      </a:r>
                      <a:r>
                        <a:rPr lang="en-US" sz="2400" baseline="0" dirty="0" smtClean="0">
                          <a:latin typeface="Times New Roman" charset="0"/>
                          <a:ea typeface="Times New Roman" charset="0"/>
                          <a:cs typeface="Times New Roman" charset="0"/>
                        </a:rPr>
                        <a:t> moistened with </a:t>
                      </a:r>
                      <a:r>
                        <a:rPr lang="en-US" sz="2400" b="1" baseline="0" dirty="0" smtClean="0">
                          <a:solidFill>
                            <a:srgbClr val="4483E0"/>
                          </a:solidFill>
                          <a:latin typeface="Times New Roman" charset="0"/>
                          <a:ea typeface="Times New Roman" charset="0"/>
                          <a:cs typeface="Times New Roman" charset="0"/>
                        </a:rPr>
                        <a:t>dH</a:t>
                      </a:r>
                      <a:r>
                        <a:rPr lang="en-US" sz="2400" b="1" baseline="-25000" dirty="0" smtClean="0">
                          <a:solidFill>
                            <a:srgbClr val="4483E0"/>
                          </a:solidFill>
                          <a:latin typeface="Times New Roman" charset="0"/>
                          <a:ea typeface="Times New Roman" charset="0"/>
                          <a:cs typeface="Times New Roman" charset="0"/>
                        </a:rPr>
                        <a:t>2</a:t>
                      </a:r>
                      <a:r>
                        <a:rPr lang="en-US" sz="2400" b="1" baseline="0" dirty="0" smtClean="0">
                          <a:solidFill>
                            <a:srgbClr val="4483E0"/>
                          </a:solidFill>
                          <a:latin typeface="Times New Roman" charset="0"/>
                          <a:ea typeface="Times New Roman" charset="0"/>
                          <a:cs typeface="Times New Roman" charset="0"/>
                        </a:rPr>
                        <a:t>O</a:t>
                      </a:r>
                      <a:endParaRPr lang="en-US" sz="2400" b="1" dirty="0" smtClean="0">
                        <a:solidFill>
                          <a:srgbClr val="4483E0"/>
                        </a:solidFill>
                        <a:latin typeface="Times New Roman" charset="0"/>
                        <a:ea typeface="Times New Roman" charset="0"/>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50595349"/>
      </p:ext>
    </p:extLst>
  </p:cSld>
  <p:clrMapOvr>
    <a:masterClrMapping/>
  </p:clrMapOvr>
  <p:transition advTm="4494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sp>
        <p:nvSpPr>
          <p:cNvPr id="17" name="TextBox 10"/>
          <p:cNvSpPr txBox="1">
            <a:spLocks noChangeArrowheads="1"/>
          </p:cNvSpPr>
          <p:nvPr/>
        </p:nvSpPr>
        <p:spPr bwMode="auto">
          <a:xfrm>
            <a:off x="218509" y="187352"/>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Results</a:t>
            </a:r>
            <a:r>
              <a:rPr lang="en-US" sz="2800" dirty="0">
                <a:latin typeface="Times New Roman" pitchFamily="18" charset="0"/>
                <a:cs typeface="Times New Roman" pitchFamily="18" charset="0"/>
              </a:rPr>
              <a:t>: Recovery from Dried Body Fluid Stains</a:t>
            </a:r>
            <a:endParaRPr lang="en-US" sz="1400" dirty="0">
              <a:latin typeface="Times New Roman" pitchFamily="18" charset="0"/>
              <a:cs typeface="Times New Roman" pitchFamily="18" charset="0"/>
            </a:endParaRPr>
          </a:p>
        </p:txBody>
      </p:sp>
      <p:cxnSp>
        <p:nvCxnSpPr>
          <p:cNvPr id="449" name="Straight Connector 448"/>
          <p:cNvCxnSpPr/>
          <p:nvPr/>
        </p:nvCxnSpPr>
        <p:spPr>
          <a:xfrm>
            <a:off x="4568444" y="4384109"/>
            <a:ext cx="0" cy="1031"/>
          </a:xfrm>
          <a:prstGeom prst="line">
            <a:avLst/>
          </a:prstGeom>
          <a:noFill/>
          <a:ln w="6350" cap="flat" cmpd="sng" algn="ctr">
            <a:solidFill>
              <a:sysClr val="windowText" lastClr="000000"/>
            </a:solidFill>
            <a:prstDash val="solid"/>
            <a:miter lim="800000"/>
          </a:ln>
          <a:effectLst/>
        </p:spPr>
      </p:cxnSp>
      <p:cxnSp>
        <p:nvCxnSpPr>
          <p:cNvPr id="450" name="Straight Connector 449"/>
          <p:cNvCxnSpPr/>
          <p:nvPr/>
        </p:nvCxnSpPr>
        <p:spPr>
          <a:xfrm flipV="1">
            <a:off x="4561909" y="4384109"/>
            <a:ext cx="6535" cy="1307"/>
          </a:xfrm>
          <a:prstGeom prst="line">
            <a:avLst/>
          </a:prstGeom>
          <a:noFill/>
          <a:ln w="6350" cap="flat" cmpd="sng" algn="ctr">
            <a:solidFill>
              <a:srgbClr val="5B9BD5"/>
            </a:solidFill>
            <a:prstDash val="solid"/>
            <a:miter lim="800000"/>
          </a:ln>
          <a:effectLst/>
        </p:spPr>
      </p:cxnSp>
      <p:cxnSp>
        <p:nvCxnSpPr>
          <p:cNvPr id="481" name="Straight Connector 480"/>
          <p:cNvCxnSpPr/>
          <p:nvPr/>
        </p:nvCxnSpPr>
        <p:spPr>
          <a:xfrm>
            <a:off x="4720844" y="4536509"/>
            <a:ext cx="0" cy="1031"/>
          </a:xfrm>
          <a:prstGeom prst="line">
            <a:avLst/>
          </a:prstGeom>
          <a:noFill/>
          <a:ln w="6350" cap="flat" cmpd="sng" algn="ctr">
            <a:solidFill>
              <a:sysClr val="windowText" lastClr="000000"/>
            </a:solidFill>
            <a:prstDash val="solid"/>
            <a:miter lim="800000"/>
          </a:ln>
          <a:effectLst/>
        </p:spPr>
      </p:cxnSp>
      <p:cxnSp>
        <p:nvCxnSpPr>
          <p:cNvPr id="482" name="Straight Connector 481"/>
          <p:cNvCxnSpPr/>
          <p:nvPr/>
        </p:nvCxnSpPr>
        <p:spPr>
          <a:xfrm flipV="1">
            <a:off x="4714309" y="4536509"/>
            <a:ext cx="6535" cy="1307"/>
          </a:xfrm>
          <a:prstGeom prst="line">
            <a:avLst/>
          </a:prstGeom>
          <a:noFill/>
          <a:ln w="6350" cap="flat" cmpd="sng" algn="ctr">
            <a:solidFill>
              <a:srgbClr val="5B9BD5"/>
            </a:solidFill>
            <a:prstDash val="solid"/>
            <a:miter lim="800000"/>
          </a:ln>
          <a:effectLst/>
        </p:spPr>
      </p:cxnSp>
      <p:cxnSp>
        <p:nvCxnSpPr>
          <p:cNvPr id="483" name="Straight Connector 482"/>
          <p:cNvCxnSpPr/>
          <p:nvPr/>
        </p:nvCxnSpPr>
        <p:spPr>
          <a:xfrm>
            <a:off x="4873244" y="4688909"/>
            <a:ext cx="0" cy="1031"/>
          </a:xfrm>
          <a:prstGeom prst="line">
            <a:avLst/>
          </a:prstGeom>
          <a:noFill/>
          <a:ln w="6350" cap="flat" cmpd="sng" algn="ctr">
            <a:solidFill>
              <a:sysClr val="windowText" lastClr="000000"/>
            </a:solidFill>
            <a:prstDash val="solid"/>
            <a:miter lim="800000"/>
          </a:ln>
          <a:effectLst/>
        </p:spPr>
      </p:cxnSp>
      <p:cxnSp>
        <p:nvCxnSpPr>
          <p:cNvPr id="484" name="Straight Connector 483"/>
          <p:cNvCxnSpPr/>
          <p:nvPr/>
        </p:nvCxnSpPr>
        <p:spPr>
          <a:xfrm flipV="1">
            <a:off x="4866709" y="4688909"/>
            <a:ext cx="6535" cy="1307"/>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a:off x="5025644" y="4841309"/>
            <a:ext cx="0" cy="1031"/>
          </a:xfrm>
          <a:prstGeom prst="line">
            <a:avLst/>
          </a:prstGeom>
          <a:noFill/>
          <a:ln w="6350" cap="flat" cmpd="sng" algn="ctr">
            <a:solidFill>
              <a:sysClr val="windowText" lastClr="000000"/>
            </a:solidFill>
            <a:prstDash val="solid"/>
            <a:miter lim="800000"/>
          </a:ln>
          <a:effectLst/>
        </p:spPr>
      </p:cxnSp>
      <p:cxnSp>
        <p:nvCxnSpPr>
          <p:cNvPr id="486" name="Straight Connector 485"/>
          <p:cNvCxnSpPr/>
          <p:nvPr/>
        </p:nvCxnSpPr>
        <p:spPr>
          <a:xfrm flipV="1">
            <a:off x="5019109" y="4841309"/>
            <a:ext cx="6535" cy="1307"/>
          </a:xfrm>
          <a:prstGeom prst="line">
            <a:avLst/>
          </a:prstGeom>
          <a:noFill/>
          <a:ln w="6350" cap="flat" cmpd="sng" algn="ctr">
            <a:solidFill>
              <a:srgbClr val="5B9BD5"/>
            </a:solidFill>
            <a:prstDash val="solid"/>
            <a:miter lim="800000"/>
          </a:ln>
          <a:effectLst/>
        </p:spPr>
      </p:cxnSp>
      <p:sp>
        <p:nvSpPr>
          <p:cNvPr id="9" name="Rectangle 8"/>
          <p:cNvSpPr/>
          <p:nvPr/>
        </p:nvSpPr>
        <p:spPr>
          <a:xfrm>
            <a:off x="3429000" y="6172200"/>
            <a:ext cx="838200" cy="298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24" y="974725"/>
            <a:ext cx="8428569" cy="5305425"/>
          </a:xfrm>
          <a:prstGeom prst="rect">
            <a:avLst/>
          </a:prstGeom>
        </p:spPr>
      </p:pic>
    </p:spTree>
    <p:extLst>
      <p:ext uri="{BB962C8B-B14F-4D97-AF65-F5344CB8AC3E}">
        <p14:creationId xmlns:p14="http://schemas.microsoft.com/office/powerpoint/2010/main" val="2070866858"/>
      </p:ext>
    </p:extLst>
  </p:cSld>
  <p:clrMapOvr>
    <a:masterClrMapping/>
  </p:clrMapOvr>
  <p:transition advTm="5170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cxnSp>
        <p:nvCxnSpPr>
          <p:cNvPr id="449" name="Straight Connector 448"/>
          <p:cNvCxnSpPr/>
          <p:nvPr/>
        </p:nvCxnSpPr>
        <p:spPr>
          <a:xfrm>
            <a:off x="4568444" y="4384109"/>
            <a:ext cx="0" cy="1031"/>
          </a:xfrm>
          <a:prstGeom prst="line">
            <a:avLst/>
          </a:prstGeom>
          <a:noFill/>
          <a:ln w="6350" cap="flat" cmpd="sng" algn="ctr">
            <a:solidFill>
              <a:sysClr val="windowText" lastClr="000000"/>
            </a:solidFill>
            <a:prstDash val="solid"/>
            <a:miter lim="800000"/>
          </a:ln>
          <a:effectLst/>
        </p:spPr>
      </p:cxnSp>
      <p:cxnSp>
        <p:nvCxnSpPr>
          <p:cNvPr id="450" name="Straight Connector 449"/>
          <p:cNvCxnSpPr/>
          <p:nvPr/>
        </p:nvCxnSpPr>
        <p:spPr>
          <a:xfrm flipV="1">
            <a:off x="4561909" y="4384109"/>
            <a:ext cx="6535" cy="1307"/>
          </a:xfrm>
          <a:prstGeom prst="line">
            <a:avLst/>
          </a:prstGeom>
          <a:noFill/>
          <a:ln w="6350" cap="flat" cmpd="sng" algn="ctr">
            <a:solidFill>
              <a:srgbClr val="5B9BD5"/>
            </a:solidFill>
            <a:prstDash val="solid"/>
            <a:miter lim="800000"/>
          </a:ln>
          <a:effectLst/>
        </p:spPr>
      </p:cxnSp>
      <p:cxnSp>
        <p:nvCxnSpPr>
          <p:cNvPr id="481" name="Straight Connector 480"/>
          <p:cNvCxnSpPr/>
          <p:nvPr/>
        </p:nvCxnSpPr>
        <p:spPr>
          <a:xfrm>
            <a:off x="4720844" y="4536509"/>
            <a:ext cx="0" cy="1031"/>
          </a:xfrm>
          <a:prstGeom prst="line">
            <a:avLst/>
          </a:prstGeom>
          <a:noFill/>
          <a:ln w="6350" cap="flat" cmpd="sng" algn="ctr">
            <a:solidFill>
              <a:sysClr val="windowText" lastClr="000000"/>
            </a:solidFill>
            <a:prstDash val="solid"/>
            <a:miter lim="800000"/>
          </a:ln>
          <a:effectLst/>
        </p:spPr>
      </p:cxnSp>
      <p:cxnSp>
        <p:nvCxnSpPr>
          <p:cNvPr id="482" name="Straight Connector 481"/>
          <p:cNvCxnSpPr/>
          <p:nvPr/>
        </p:nvCxnSpPr>
        <p:spPr>
          <a:xfrm flipV="1">
            <a:off x="4714309" y="4536509"/>
            <a:ext cx="6535" cy="1307"/>
          </a:xfrm>
          <a:prstGeom prst="line">
            <a:avLst/>
          </a:prstGeom>
          <a:noFill/>
          <a:ln w="6350" cap="flat" cmpd="sng" algn="ctr">
            <a:solidFill>
              <a:srgbClr val="5B9BD5"/>
            </a:solidFill>
            <a:prstDash val="solid"/>
            <a:miter lim="800000"/>
          </a:ln>
          <a:effectLst/>
        </p:spPr>
      </p:cxnSp>
      <p:cxnSp>
        <p:nvCxnSpPr>
          <p:cNvPr id="483" name="Straight Connector 482"/>
          <p:cNvCxnSpPr/>
          <p:nvPr/>
        </p:nvCxnSpPr>
        <p:spPr>
          <a:xfrm>
            <a:off x="4873244" y="4688909"/>
            <a:ext cx="0" cy="1031"/>
          </a:xfrm>
          <a:prstGeom prst="line">
            <a:avLst/>
          </a:prstGeom>
          <a:noFill/>
          <a:ln w="6350" cap="flat" cmpd="sng" algn="ctr">
            <a:solidFill>
              <a:sysClr val="windowText" lastClr="000000"/>
            </a:solidFill>
            <a:prstDash val="solid"/>
            <a:miter lim="800000"/>
          </a:ln>
          <a:effectLst/>
        </p:spPr>
      </p:cxnSp>
      <p:cxnSp>
        <p:nvCxnSpPr>
          <p:cNvPr id="484" name="Straight Connector 483"/>
          <p:cNvCxnSpPr/>
          <p:nvPr/>
        </p:nvCxnSpPr>
        <p:spPr>
          <a:xfrm flipV="1">
            <a:off x="4866709" y="4688909"/>
            <a:ext cx="6535" cy="1307"/>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a:off x="5025644" y="4841309"/>
            <a:ext cx="0" cy="1031"/>
          </a:xfrm>
          <a:prstGeom prst="line">
            <a:avLst/>
          </a:prstGeom>
          <a:noFill/>
          <a:ln w="6350" cap="flat" cmpd="sng" algn="ctr">
            <a:solidFill>
              <a:sysClr val="windowText" lastClr="000000"/>
            </a:solidFill>
            <a:prstDash val="solid"/>
            <a:miter lim="800000"/>
          </a:ln>
          <a:effectLst/>
        </p:spPr>
      </p:cxnSp>
      <p:cxnSp>
        <p:nvCxnSpPr>
          <p:cNvPr id="486" name="Straight Connector 485"/>
          <p:cNvCxnSpPr/>
          <p:nvPr/>
        </p:nvCxnSpPr>
        <p:spPr>
          <a:xfrm flipV="1">
            <a:off x="5019109" y="4841309"/>
            <a:ext cx="6535" cy="1307"/>
          </a:xfrm>
          <a:prstGeom prst="line">
            <a:avLst/>
          </a:prstGeom>
          <a:noFill/>
          <a:ln w="6350" cap="flat" cmpd="sng" algn="ctr">
            <a:solidFill>
              <a:srgbClr val="5B9BD5"/>
            </a:solidFill>
            <a:prstDash val="solid"/>
            <a:miter lim="800000"/>
          </a:ln>
          <a:effectLst/>
        </p:spPr>
      </p:cxnSp>
      <p:graphicFrame>
        <p:nvGraphicFramePr>
          <p:cNvPr id="3" name="Table 2"/>
          <p:cNvGraphicFramePr>
            <a:graphicFrameLocks noGrp="1"/>
          </p:cNvGraphicFramePr>
          <p:nvPr>
            <p:extLst>
              <p:ext uri="{D42A27DB-BD31-4B8C-83A1-F6EECF244321}">
                <p14:modId xmlns:p14="http://schemas.microsoft.com/office/powerpoint/2010/main" val="1368115856"/>
              </p:ext>
            </p:extLst>
          </p:nvPr>
        </p:nvGraphicFramePr>
        <p:xfrm>
          <a:off x="609600" y="1319281"/>
          <a:ext cx="7711052" cy="4960869"/>
        </p:xfrm>
        <a:graphic>
          <a:graphicData uri="http://schemas.openxmlformats.org/drawingml/2006/table">
            <a:tbl>
              <a:tblPr firstRow="1" bandRow="1">
                <a:tableStyleId>{5C22544A-7EE6-4342-B048-85BDC9FD1C3A}</a:tableStyleId>
              </a:tblPr>
              <a:tblGrid>
                <a:gridCol w="3012538"/>
                <a:gridCol w="2349257"/>
                <a:gridCol w="2349257"/>
              </a:tblGrid>
              <a:tr h="1682235">
                <a:tc>
                  <a:txBody>
                    <a:bodyPr/>
                    <a:lstStyle/>
                    <a:p>
                      <a:pPr marL="0" marR="0" algn="ctr">
                        <a:lnSpc>
                          <a:spcPct val="100000"/>
                        </a:lnSpc>
                        <a:spcBef>
                          <a:spcPts val="0"/>
                        </a:spcBef>
                        <a:spcAft>
                          <a:spcPts val="0"/>
                        </a:spcAft>
                      </a:pPr>
                      <a:r>
                        <a:rPr lang="en-US" sz="2800" dirty="0">
                          <a:effectLst/>
                          <a:latin typeface="Times New Roman" charset="0"/>
                          <a:ea typeface="Times New Roman" charset="0"/>
                          <a:cs typeface="Times New Roman" charset="0"/>
                        </a:rPr>
                        <a:t>Sample</a:t>
                      </a:r>
                    </a:p>
                  </a:txBody>
                  <a:tcPr anchor="ctr"/>
                </a:tc>
                <a:tc>
                  <a:txBody>
                    <a:bodyPr/>
                    <a:lstStyle/>
                    <a:p>
                      <a:pPr marL="0" marR="0" algn="ctr">
                        <a:lnSpc>
                          <a:spcPct val="100000"/>
                        </a:lnSpc>
                        <a:spcBef>
                          <a:spcPts val="0"/>
                        </a:spcBef>
                        <a:spcAft>
                          <a:spcPts val="0"/>
                        </a:spcAft>
                      </a:pPr>
                      <a:r>
                        <a:rPr lang="en-US" sz="2800" dirty="0" smtClean="0">
                          <a:effectLst/>
                          <a:latin typeface="Times New Roman" charset="0"/>
                          <a:ea typeface="Times New Roman" charset="0"/>
                          <a:cs typeface="Times New Roman" charset="0"/>
                        </a:rPr>
                        <a:t>Total </a:t>
                      </a:r>
                    </a:p>
                    <a:p>
                      <a:pPr marL="0" marR="0" algn="ctr">
                        <a:lnSpc>
                          <a:spcPct val="100000"/>
                        </a:lnSpc>
                        <a:spcBef>
                          <a:spcPts val="0"/>
                        </a:spcBef>
                        <a:spcAft>
                          <a:spcPts val="0"/>
                        </a:spcAft>
                      </a:pPr>
                      <a:r>
                        <a:rPr lang="en-US" sz="2800" dirty="0" smtClean="0">
                          <a:effectLst/>
                          <a:latin typeface="Times New Roman" charset="0"/>
                          <a:ea typeface="Times New Roman" charset="0"/>
                          <a:cs typeface="Times New Roman" charset="0"/>
                        </a:rPr>
                        <a:t>DNA (ng)</a:t>
                      </a:r>
                      <a:endParaRPr lang="en-US" sz="2800" dirty="0">
                        <a:effectLst/>
                        <a:latin typeface="Times New Roman" charset="0"/>
                        <a:ea typeface="Times New Roman" charset="0"/>
                        <a:cs typeface="Times New Roman" charset="0"/>
                      </a:endParaRPr>
                    </a:p>
                  </a:txBody>
                  <a:tcPr marL="0" marR="0" marT="0" marB="0" anchor="ctr"/>
                </a:tc>
                <a:tc>
                  <a:txBody>
                    <a:bodyPr/>
                    <a:lstStyle/>
                    <a:p>
                      <a:pPr marL="0" marR="0" algn="ctr">
                        <a:lnSpc>
                          <a:spcPct val="100000"/>
                        </a:lnSpc>
                        <a:spcBef>
                          <a:spcPts val="0"/>
                        </a:spcBef>
                        <a:spcAft>
                          <a:spcPts val="0"/>
                        </a:spcAft>
                      </a:pPr>
                      <a:r>
                        <a:rPr lang="en-US" sz="2800" dirty="0">
                          <a:effectLst/>
                          <a:latin typeface="Times New Roman" charset="0"/>
                          <a:ea typeface="Times New Roman" charset="0"/>
                          <a:cs typeface="Times New Roman" charset="0"/>
                        </a:rPr>
                        <a:t>Average Total </a:t>
                      </a:r>
                      <a:r>
                        <a:rPr lang="en-US" sz="2800" dirty="0" smtClean="0">
                          <a:effectLst/>
                          <a:latin typeface="Times New Roman" charset="0"/>
                          <a:ea typeface="Times New Roman" charset="0"/>
                          <a:cs typeface="Times New Roman" charset="0"/>
                        </a:rPr>
                        <a:t>DNA </a:t>
                      </a:r>
                      <a:r>
                        <a:rPr lang="en-US" sz="2800" dirty="0">
                          <a:effectLst/>
                          <a:latin typeface="Times New Roman" charset="0"/>
                          <a:ea typeface="Times New Roman" charset="0"/>
                          <a:cs typeface="Times New Roman" charset="0"/>
                        </a:rPr>
                        <a:t>(ng)</a:t>
                      </a:r>
                    </a:p>
                  </a:txBody>
                  <a:tcPr marL="0" marR="0" marT="0" marB="0" anchor="ctr"/>
                </a:tc>
              </a:tr>
              <a:tr h="546439">
                <a:tc rowSpan="3">
                  <a:txBody>
                    <a:bodyPr/>
                    <a:lstStyle/>
                    <a:p>
                      <a:pPr marL="0" marR="0" algn="ctr">
                        <a:lnSpc>
                          <a:spcPct val="100000"/>
                        </a:lnSpc>
                        <a:spcBef>
                          <a:spcPts val="0"/>
                        </a:spcBef>
                        <a:spcAft>
                          <a:spcPts val="0"/>
                        </a:spcAft>
                      </a:pPr>
                      <a:r>
                        <a:rPr lang="en-US" sz="2400" b="1" dirty="0">
                          <a:effectLst/>
                          <a:latin typeface="Times New Roman" charset="0"/>
                          <a:ea typeface="Times New Roman" charset="0"/>
                          <a:cs typeface="Times New Roman" charset="0"/>
                        </a:rPr>
                        <a:t>iSWAB</a:t>
                      </a:r>
                      <a:r>
                        <a:rPr lang="en-US" sz="2400" b="1" baseline="30000" dirty="0">
                          <a:effectLst/>
                          <a:latin typeface="Times New Roman" charset="0"/>
                          <a:ea typeface="Times New Roman" charset="0"/>
                          <a:cs typeface="Times New Roman" charset="0"/>
                        </a:rPr>
                        <a:t>TM </a:t>
                      </a:r>
                      <a:r>
                        <a:rPr lang="en-US" sz="2400" b="1" dirty="0">
                          <a:effectLst/>
                          <a:latin typeface="Times New Roman" charset="0"/>
                          <a:ea typeface="Times New Roman" charset="0"/>
                          <a:cs typeface="Times New Roman" charset="0"/>
                        </a:rPr>
                        <a:t>Buffer </a:t>
                      </a:r>
                      <a:r>
                        <a:rPr lang="en-US" sz="2400" b="1" dirty="0" smtClean="0">
                          <a:effectLst/>
                          <a:latin typeface="Times New Roman" charset="0"/>
                          <a:ea typeface="Times New Roman" charset="0"/>
                          <a:cs typeface="Times New Roman" charset="0"/>
                        </a:rPr>
                        <a:t>Extract</a:t>
                      </a:r>
                      <a:endParaRPr lang="en-US" sz="2400" b="1" dirty="0">
                        <a:effectLst/>
                        <a:latin typeface="Times New Roman" charset="0"/>
                        <a:ea typeface="Times New Roman" charset="0"/>
                        <a:cs typeface="Times New Roman" charset="0"/>
                      </a:endParaRPr>
                    </a:p>
                  </a:txBody>
                  <a:tcPr anchor="ctr"/>
                </a:tc>
                <a:tc>
                  <a:txBody>
                    <a:bodyPr/>
                    <a:lstStyle/>
                    <a:p>
                      <a:pPr marL="0" marR="0" algn="ctr">
                        <a:lnSpc>
                          <a:spcPct val="100000"/>
                        </a:lnSpc>
                        <a:spcBef>
                          <a:spcPts val="0"/>
                        </a:spcBef>
                        <a:spcAft>
                          <a:spcPts val="0"/>
                        </a:spcAft>
                      </a:pPr>
                      <a:r>
                        <a:rPr lang="en-US" sz="2400" dirty="0" smtClean="0">
                          <a:effectLst/>
                          <a:latin typeface="Times New Roman" charset="0"/>
                          <a:ea typeface="Times New Roman" charset="0"/>
                          <a:cs typeface="Times New Roman" charset="0"/>
                        </a:rPr>
                        <a:t>621</a:t>
                      </a:r>
                      <a:endParaRPr lang="en-US" sz="2400" dirty="0">
                        <a:effectLst/>
                        <a:latin typeface="Times New Roman" charset="0"/>
                        <a:ea typeface="Times New Roman" charset="0"/>
                        <a:cs typeface="Times New Roman" charset="0"/>
                      </a:endParaRPr>
                    </a:p>
                  </a:txBody>
                  <a:tcPr marL="0" marR="0" marT="0" marB="0" anchor="b"/>
                </a:tc>
                <a:tc rowSpan="3">
                  <a:txBody>
                    <a:bodyPr/>
                    <a:lstStyle/>
                    <a:p>
                      <a:pPr marL="0" marR="0" algn="ctr">
                        <a:lnSpc>
                          <a:spcPct val="100000"/>
                        </a:lnSpc>
                        <a:spcBef>
                          <a:spcPts val="0"/>
                        </a:spcBef>
                        <a:spcAft>
                          <a:spcPts val="0"/>
                        </a:spcAft>
                      </a:pPr>
                      <a:r>
                        <a:rPr lang="is-IS" sz="2400" b="1" dirty="0">
                          <a:effectLst/>
                          <a:latin typeface="Times New Roman" charset="0"/>
                          <a:ea typeface="Times New Roman" charset="0"/>
                          <a:cs typeface="Times New Roman" charset="0"/>
                        </a:rPr>
                        <a:t>552 </a:t>
                      </a:r>
                      <a:r>
                        <a:rPr lang="en-US" sz="2400" b="1" dirty="0">
                          <a:effectLst/>
                          <a:latin typeface="Times New Roman" charset="0"/>
                          <a:ea typeface="Times New Roman" charset="0"/>
                          <a:cs typeface="Times New Roman" charset="0"/>
                        </a:rPr>
                        <a:t>± 62</a:t>
                      </a:r>
                    </a:p>
                  </a:txBody>
                  <a:tcPr marL="0" marR="0" marT="0" marB="0" anchor="ctr"/>
                </a:tc>
              </a:tr>
              <a:tr h="546439">
                <a:tc vMerge="1">
                  <a:txBody>
                    <a:bodyPr/>
                    <a:lstStyle/>
                    <a:p>
                      <a:endParaRPr lang="en-US"/>
                    </a:p>
                  </a:txBody>
                  <a:tcPr/>
                </a:tc>
                <a:tc>
                  <a:txBody>
                    <a:bodyPr/>
                    <a:lstStyle/>
                    <a:p>
                      <a:pPr marL="0" marR="0" algn="ctr">
                        <a:lnSpc>
                          <a:spcPct val="100000"/>
                        </a:lnSpc>
                        <a:spcBef>
                          <a:spcPts val="0"/>
                        </a:spcBef>
                        <a:spcAft>
                          <a:spcPts val="0"/>
                        </a:spcAft>
                      </a:pPr>
                      <a:r>
                        <a:rPr lang="en-US" sz="2400" dirty="0" smtClean="0">
                          <a:effectLst/>
                          <a:latin typeface="Times New Roman" charset="0"/>
                          <a:ea typeface="Times New Roman" charset="0"/>
                          <a:cs typeface="Times New Roman" charset="0"/>
                        </a:rPr>
                        <a:t>501</a:t>
                      </a:r>
                      <a:endParaRPr lang="en-US" sz="2400" dirty="0">
                        <a:effectLst/>
                        <a:latin typeface="Times New Roman" charset="0"/>
                        <a:ea typeface="Times New Roman" charset="0"/>
                        <a:cs typeface="Times New Roman" charset="0"/>
                      </a:endParaRPr>
                    </a:p>
                  </a:txBody>
                  <a:tcPr marL="0" marR="0" marT="0" marB="0" anchor="b"/>
                </a:tc>
                <a:tc vMerge="1">
                  <a:txBody>
                    <a:bodyPr/>
                    <a:lstStyle/>
                    <a:p>
                      <a:endParaRPr lang="en-US"/>
                    </a:p>
                  </a:txBody>
                  <a:tcPr/>
                </a:tc>
              </a:tr>
              <a:tr h="546439">
                <a:tc vMerge="1">
                  <a:txBody>
                    <a:bodyPr/>
                    <a:lstStyle/>
                    <a:p>
                      <a:endParaRPr lang="en-US"/>
                    </a:p>
                  </a:txBody>
                  <a:tcPr/>
                </a:tc>
                <a:tc>
                  <a:txBody>
                    <a:bodyPr/>
                    <a:lstStyle/>
                    <a:p>
                      <a:pPr marL="0" marR="0" algn="ctr">
                        <a:lnSpc>
                          <a:spcPct val="100000"/>
                        </a:lnSpc>
                        <a:spcBef>
                          <a:spcPts val="0"/>
                        </a:spcBef>
                        <a:spcAft>
                          <a:spcPts val="0"/>
                        </a:spcAft>
                      </a:pPr>
                      <a:r>
                        <a:rPr lang="en-US" sz="2400" dirty="0" smtClean="0">
                          <a:effectLst/>
                          <a:latin typeface="Times New Roman" charset="0"/>
                          <a:ea typeface="Times New Roman" charset="0"/>
                          <a:cs typeface="Times New Roman" charset="0"/>
                        </a:rPr>
                        <a:t>534</a:t>
                      </a:r>
                      <a:endParaRPr lang="en-US" sz="2400" dirty="0">
                        <a:effectLst/>
                        <a:latin typeface="Times New Roman" charset="0"/>
                        <a:ea typeface="Times New Roman" charset="0"/>
                        <a:cs typeface="Times New Roman" charset="0"/>
                      </a:endParaRPr>
                    </a:p>
                  </a:txBody>
                  <a:tcPr marL="0" marR="0" marT="0" marB="0" anchor="b"/>
                </a:tc>
                <a:tc vMerge="1">
                  <a:txBody>
                    <a:bodyPr/>
                    <a:lstStyle/>
                    <a:p>
                      <a:endParaRPr lang="en-US"/>
                    </a:p>
                  </a:txBody>
                  <a:tcPr/>
                </a:tc>
              </a:tr>
              <a:tr h="546439">
                <a:tc rowSpan="3">
                  <a:txBody>
                    <a:bodyPr/>
                    <a:lstStyle/>
                    <a:p>
                      <a:pPr marL="0" marR="0" algn="ctr">
                        <a:lnSpc>
                          <a:spcPct val="100000"/>
                        </a:lnSpc>
                        <a:spcBef>
                          <a:spcPts val="0"/>
                        </a:spcBef>
                        <a:spcAft>
                          <a:spcPts val="0"/>
                        </a:spcAft>
                      </a:pPr>
                      <a:r>
                        <a:rPr lang="en-US" sz="2400" b="1" dirty="0" smtClean="0">
                          <a:effectLst/>
                          <a:latin typeface="Times New Roman" charset="0"/>
                          <a:ea typeface="Times New Roman" charset="0"/>
                          <a:cs typeface="Times New Roman" charset="0"/>
                        </a:rPr>
                        <a:t>Silica Based Extract</a:t>
                      </a:r>
                      <a:endParaRPr lang="en-US" sz="2400" b="1" dirty="0">
                        <a:effectLst/>
                        <a:latin typeface="Times New Roman" charset="0"/>
                        <a:ea typeface="Times New Roman" charset="0"/>
                        <a:cs typeface="Times New Roman" charset="0"/>
                      </a:endParaRPr>
                    </a:p>
                  </a:txBody>
                  <a:tcPr anchor="ctr"/>
                </a:tc>
                <a:tc>
                  <a:txBody>
                    <a:bodyPr/>
                    <a:lstStyle/>
                    <a:p>
                      <a:pPr marL="0" marR="0" algn="ctr">
                        <a:lnSpc>
                          <a:spcPct val="100000"/>
                        </a:lnSpc>
                        <a:spcBef>
                          <a:spcPts val="0"/>
                        </a:spcBef>
                        <a:spcAft>
                          <a:spcPts val="0"/>
                        </a:spcAft>
                      </a:pPr>
                      <a:r>
                        <a:rPr lang="en-US" sz="2400" smtClean="0">
                          <a:effectLst/>
                          <a:latin typeface="Times New Roman" charset="0"/>
                          <a:ea typeface="Times New Roman" charset="0"/>
                          <a:cs typeface="Times New Roman" charset="0"/>
                        </a:rPr>
                        <a:t>129</a:t>
                      </a:r>
                      <a:endParaRPr lang="en-US" sz="2400" dirty="0">
                        <a:effectLst/>
                        <a:latin typeface="Times New Roman" charset="0"/>
                        <a:ea typeface="Times New Roman" charset="0"/>
                        <a:cs typeface="Times New Roman" charset="0"/>
                      </a:endParaRPr>
                    </a:p>
                  </a:txBody>
                  <a:tcPr marL="0" marR="0" marT="0" marB="0" anchor="b"/>
                </a:tc>
                <a:tc rowSpan="3">
                  <a:txBody>
                    <a:bodyPr/>
                    <a:lstStyle/>
                    <a:p>
                      <a:pPr marL="0" marR="0" algn="ctr">
                        <a:lnSpc>
                          <a:spcPct val="100000"/>
                        </a:lnSpc>
                        <a:spcBef>
                          <a:spcPts val="0"/>
                        </a:spcBef>
                        <a:spcAft>
                          <a:spcPts val="0"/>
                        </a:spcAft>
                      </a:pPr>
                      <a:r>
                        <a:rPr lang="fi-FI" sz="2400" b="1" dirty="0">
                          <a:effectLst/>
                          <a:latin typeface="Times New Roman" charset="0"/>
                          <a:ea typeface="Times New Roman" charset="0"/>
                          <a:cs typeface="Times New Roman" charset="0"/>
                        </a:rPr>
                        <a:t>162 </a:t>
                      </a:r>
                      <a:r>
                        <a:rPr lang="en-US" sz="2400" b="1" dirty="0">
                          <a:effectLst/>
                          <a:latin typeface="Times New Roman" charset="0"/>
                          <a:ea typeface="Times New Roman" charset="0"/>
                          <a:cs typeface="Times New Roman" charset="0"/>
                        </a:rPr>
                        <a:t>± 40</a:t>
                      </a:r>
                    </a:p>
                  </a:txBody>
                  <a:tcPr marL="0" marR="0" marT="0" marB="0" anchor="ctr"/>
                </a:tc>
              </a:tr>
              <a:tr h="546439">
                <a:tc vMerge="1">
                  <a:txBody>
                    <a:bodyPr/>
                    <a:lstStyle/>
                    <a:p>
                      <a:endParaRPr lang="en-US"/>
                    </a:p>
                  </a:txBody>
                  <a:tcPr/>
                </a:tc>
                <a:tc>
                  <a:txBody>
                    <a:bodyPr/>
                    <a:lstStyle/>
                    <a:p>
                      <a:pPr marL="0" marR="0" algn="ctr">
                        <a:lnSpc>
                          <a:spcPct val="100000"/>
                        </a:lnSpc>
                        <a:spcBef>
                          <a:spcPts val="0"/>
                        </a:spcBef>
                        <a:spcAft>
                          <a:spcPts val="0"/>
                        </a:spcAft>
                      </a:pPr>
                      <a:r>
                        <a:rPr lang="en-US" sz="2400" smtClean="0">
                          <a:effectLst/>
                          <a:latin typeface="Times New Roman" charset="0"/>
                          <a:ea typeface="Times New Roman" charset="0"/>
                          <a:cs typeface="Times New Roman" charset="0"/>
                        </a:rPr>
                        <a:t>150</a:t>
                      </a:r>
                      <a:endParaRPr lang="en-US" sz="2400" dirty="0">
                        <a:effectLst/>
                        <a:latin typeface="Times New Roman" charset="0"/>
                        <a:ea typeface="Times New Roman" charset="0"/>
                        <a:cs typeface="Times New Roman" charset="0"/>
                      </a:endParaRPr>
                    </a:p>
                  </a:txBody>
                  <a:tcPr marL="0" marR="0" marT="0" marB="0" anchor="b"/>
                </a:tc>
                <a:tc vMerge="1">
                  <a:txBody>
                    <a:bodyPr/>
                    <a:lstStyle/>
                    <a:p>
                      <a:endParaRPr lang="en-US"/>
                    </a:p>
                  </a:txBody>
                  <a:tcPr/>
                </a:tc>
              </a:tr>
              <a:tr h="546439">
                <a:tc vMerge="1">
                  <a:txBody>
                    <a:bodyPr/>
                    <a:lstStyle/>
                    <a:p>
                      <a:endParaRPr lang="en-US"/>
                    </a:p>
                  </a:txBody>
                  <a:tcPr/>
                </a:tc>
                <a:tc>
                  <a:txBody>
                    <a:bodyPr/>
                    <a:lstStyle/>
                    <a:p>
                      <a:pPr marL="0" marR="0" algn="ctr">
                        <a:lnSpc>
                          <a:spcPct val="100000"/>
                        </a:lnSpc>
                        <a:spcBef>
                          <a:spcPts val="0"/>
                        </a:spcBef>
                        <a:spcAft>
                          <a:spcPts val="0"/>
                        </a:spcAft>
                      </a:pPr>
                      <a:r>
                        <a:rPr lang="en-US" sz="2400" dirty="0" smtClean="0">
                          <a:effectLst/>
                          <a:latin typeface="Times New Roman" charset="0"/>
                          <a:ea typeface="Times New Roman" charset="0"/>
                          <a:cs typeface="Times New Roman" charset="0"/>
                        </a:rPr>
                        <a:t>207</a:t>
                      </a:r>
                      <a:endParaRPr lang="en-US" sz="2400" dirty="0">
                        <a:effectLst/>
                        <a:latin typeface="Times New Roman" charset="0"/>
                        <a:ea typeface="Times New Roman" charset="0"/>
                        <a:cs typeface="Times New Roman" charset="0"/>
                      </a:endParaRPr>
                    </a:p>
                  </a:txBody>
                  <a:tcPr marL="0" marR="0" marT="0" marB="0" anchor="b"/>
                </a:tc>
                <a:tc vMerge="1">
                  <a:txBody>
                    <a:bodyPr/>
                    <a:lstStyle/>
                    <a:p>
                      <a:endParaRPr lang="en-US"/>
                    </a:p>
                  </a:txBody>
                  <a:tcPr/>
                </a:tc>
              </a:tr>
            </a:tbl>
          </a:graphicData>
        </a:graphic>
      </p:graphicFrame>
      <p:sp>
        <p:nvSpPr>
          <p:cNvPr id="23" name="TextBox 10"/>
          <p:cNvSpPr txBox="1">
            <a:spLocks noChangeArrowheads="1"/>
          </p:cNvSpPr>
          <p:nvPr/>
        </p:nvSpPr>
        <p:spPr bwMode="auto">
          <a:xfrm>
            <a:off x="143091" y="121177"/>
            <a:ext cx="8686800" cy="954089"/>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Comparison of DNA Recovery Using iSWAB</a:t>
            </a:r>
            <a:r>
              <a:rPr lang="en-US" sz="2800" baseline="30000" dirty="0" smtClean="0">
                <a:latin typeface="Times New Roman" pitchFamily="18" charset="0"/>
                <a:cs typeface="Times New Roman" pitchFamily="18" charset="0"/>
              </a:rPr>
              <a:t>TM</a:t>
            </a:r>
            <a:r>
              <a:rPr lang="en-US" sz="2800" dirty="0" smtClean="0">
                <a:latin typeface="Times New Roman" pitchFamily="18" charset="0"/>
                <a:cs typeface="Times New Roman" pitchFamily="18" charset="0"/>
              </a:rPr>
              <a:t> Buffer and Silica Based Extraction</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723440214"/>
      </p:ext>
    </p:extLst>
  </p:cSld>
  <p:clrMapOvr>
    <a:masterClrMapping/>
  </p:clrMapOvr>
  <p:transition advTm="2386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52400" y="618247"/>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cxnSp>
        <p:nvCxnSpPr>
          <p:cNvPr id="481" name="Straight Connector 480"/>
          <p:cNvCxnSpPr/>
          <p:nvPr/>
        </p:nvCxnSpPr>
        <p:spPr>
          <a:xfrm>
            <a:off x="4720844" y="4536509"/>
            <a:ext cx="0" cy="1031"/>
          </a:xfrm>
          <a:prstGeom prst="line">
            <a:avLst/>
          </a:prstGeom>
          <a:noFill/>
          <a:ln w="6350" cap="flat" cmpd="sng" algn="ctr">
            <a:solidFill>
              <a:sysClr val="windowText" lastClr="000000"/>
            </a:solidFill>
            <a:prstDash val="solid"/>
            <a:miter lim="800000"/>
          </a:ln>
          <a:effectLst/>
        </p:spPr>
      </p:cxnSp>
      <p:cxnSp>
        <p:nvCxnSpPr>
          <p:cNvPr id="482" name="Straight Connector 481"/>
          <p:cNvCxnSpPr/>
          <p:nvPr/>
        </p:nvCxnSpPr>
        <p:spPr>
          <a:xfrm flipV="1">
            <a:off x="4714309" y="4536509"/>
            <a:ext cx="6535" cy="1307"/>
          </a:xfrm>
          <a:prstGeom prst="line">
            <a:avLst/>
          </a:prstGeom>
          <a:noFill/>
          <a:ln w="6350" cap="flat" cmpd="sng" algn="ctr">
            <a:solidFill>
              <a:srgbClr val="5B9BD5"/>
            </a:solidFill>
            <a:prstDash val="solid"/>
            <a:miter lim="800000"/>
          </a:ln>
          <a:effectLst/>
        </p:spPr>
      </p:cxnSp>
      <p:cxnSp>
        <p:nvCxnSpPr>
          <p:cNvPr id="483" name="Straight Connector 482"/>
          <p:cNvCxnSpPr/>
          <p:nvPr/>
        </p:nvCxnSpPr>
        <p:spPr>
          <a:xfrm>
            <a:off x="4873244" y="4688909"/>
            <a:ext cx="0" cy="1031"/>
          </a:xfrm>
          <a:prstGeom prst="line">
            <a:avLst/>
          </a:prstGeom>
          <a:noFill/>
          <a:ln w="6350" cap="flat" cmpd="sng" algn="ctr">
            <a:solidFill>
              <a:sysClr val="windowText" lastClr="000000"/>
            </a:solidFill>
            <a:prstDash val="solid"/>
            <a:miter lim="800000"/>
          </a:ln>
          <a:effectLst/>
        </p:spPr>
      </p:cxnSp>
      <p:cxnSp>
        <p:nvCxnSpPr>
          <p:cNvPr id="484" name="Straight Connector 483"/>
          <p:cNvCxnSpPr/>
          <p:nvPr/>
        </p:nvCxnSpPr>
        <p:spPr>
          <a:xfrm flipV="1">
            <a:off x="4866709" y="4688909"/>
            <a:ext cx="6535" cy="1307"/>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a:off x="5025644" y="4841309"/>
            <a:ext cx="0" cy="1031"/>
          </a:xfrm>
          <a:prstGeom prst="line">
            <a:avLst/>
          </a:prstGeom>
          <a:noFill/>
          <a:ln w="6350" cap="flat" cmpd="sng" algn="ctr">
            <a:solidFill>
              <a:sysClr val="windowText" lastClr="000000"/>
            </a:solidFill>
            <a:prstDash val="solid"/>
            <a:miter lim="800000"/>
          </a:ln>
          <a:effectLst/>
        </p:spPr>
      </p:cxnSp>
      <p:cxnSp>
        <p:nvCxnSpPr>
          <p:cNvPr id="486" name="Straight Connector 485"/>
          <p:cNvCxnSpPr/>
          <p:nvPr/>
        </p:nvCxnSpPr>
        <p:spPr>
          <a:xfrm flipV="1">
            <a:off x="5019109" y="4841309"/>
            <a:ext cx="6535" cy="1307"/>
          </a:xfrm>
          <a:prstGeom prst="line">
            <a:avLst/>
          </a:prstGeom>
          <a:noFill/>
          <a:ln w="6350" cap="flat" cmpd="sng" algn="ctr">
            <a:solidFill>
              <a:srgbClr val="5B9BD5"/>
            </a:solidFill>
            <a:prstDash val="solid"/>
            <a:miter lim="800000"/>
          </a:ln>
          <a:effectLst/>
        </p:spPr>
      </p:cxnSp>
      <p:sp>
        <p:nvSpPr>
          <p:cNvPr id="94" name="TextBox 10"/>
          <p:cNvSpPr txBox="1">
            <a:spLocks noChangeArrowheads="1"/>
          </p:cNvSpPr>
          <p:nvPr/>
        </p:nvSpPr>
        <p:spPr bwMode="auto">
          <a:xfrm>
            <a:off x="152400" y="160004"/>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Stability of DNA in </a:t>
            </a:r>
            <a:r>
              <a:rPr lang="en-US" sz="2800" dirty="0" smtClean="0">
                <a:latin typeface="Times New Roman" pitchFamily="18" charset="0"/>
                <a:cs typeface="Times New Roman" pitchFamily="18" charset="0"/>
              </a:rPr>
              <a:t>iSWAB</a:t>
            </a:r>
            <a:r>
              <a:rPr lang="en-US" sz="2800" baseline="30000" dirty="0" smtClean="0">
                <a:latin typeface="Times New Roman" pitchFamily="18" charset="0"/>
                <a:cs typeface="Times New Roman" pitchFamily="18" charset="0"/>
              </a:rPr>
              <a:t>TM</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Buffer Over 3-Month Period</a:t>
            </a:r>
            <a:endParaRPr lang="en-US" sz="1400" dirty="0">
              <a:latin typeface="Times New Roman" pitchFamily="18" charset="0"/>
              <a:cs typeface="Times New Roman"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87" y="2011595"/>
            <a:ext cx="8504767" cy="3644900"/>
          </a:xfrm>
          <a:prstGeom prst="rect">
            <a:avLst/>
          </a:prstGeom>
        </p:spPr>
      </p:pic>
    </p:spTree>
    <p:extLst>
      <p:ext uri="{BB962C8B-B14F-4D97-AF65-F5344CB8AC3E}">
        <p14:creationId xmlns:p14="http://schemas.microsoft.com/office/powerpoint/2010/main" val="658592682"/>
      </p:ext>
    </p:extLst>
  </p:cSld>
  <p:clrMapOvr>
    <a:masterClrMapping/>
  </p:clrMapOvr>
  <p:transition advTm="8593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cxnSp>
        <p:nvCxnSpPr>
          <p:cNvPr id="449" name="Straight Connector 448"/>
          <p:cNvCxnSpPr/>
          <p:nvPr/>
        </p:nvCxnSpPr>
        <p:spPr>
          <a:xfrm>
            <a:off x="4568444" y="4384109"/>
            <a:ext cx="0" cy="1031"/>
          </a:xfrm>
          <a:prstGeom prst="line">
            <a:avLst/>
          </a:prstGeom>
          <a:noFill/>
          <a:ln w="6350" cap="flat" cmpd="sng" algn="ctr">
            <a:solidFill>
              <a:sysClr val="windowText" lastClr="000000"/>
            </a:solidFill>
            <a:prstDash val="solid"/>
            <a:miter lim="800000"/>
          </a:ln>
          <a:effectLst/>
        </p:spPr>
      </p:cxnSp>
      <p:cxnSp>
        <p:nvCxnSpPr>
          <p:cNvPr id="450" name="Straight Connector 449"/>
          <p:cNvCxnSpPr/>
          <p:nvPr/>
        </p:nvCxnSpPr>
        <p:spPr>
          <a:xfrm flipV="1">
            <a:off x="4561909" y="4384109"/>
            <a:ext cx="6535" cy="1307"/>
          </a:xfrm>
          <a:prstGeom prst="line">
            <a:avLst/>
          </a:prstGeom>
          <a:noFill/>
          <a:ln w="6350" cap="flat" cmpd="sng" algn="ctr">
            <a:solidFill>
              <a:srgbClr val="5B9BD5"/>
            </a:solidFill>
            <a:prstDash val="solid"/>
            <a:miter lim="800000"/>
          </a:ln>
          <a:effectLst/>
        </p:spPr>
      </p:cxnSp>
      <p:cxnSp>
        <p:nvCxnSpPr>
          <p:cNvPr id="481" name="Straight Connector 480"/>
          <p:cNvCxnSpPr/>
          <p:nvPr/>
        </p:nvCxnSpPr>
        <p:spPr>
          <a:xfrm>
            <a:off x="4720844" y="4536509"/>
            <a:ext cx="0" cy="1031"/>
          </a:xfrm>
          <a:prstGeom prst="line">
            <a:avLst/>
          </a:prstGeom>
          <a:noFill/>
          <a:ln w="6350" cap="flat" cmpd="sng" algn="ctr">
            <a:solidFill>
              <a:sysClr val="windowText" lastClr="000000"/>
            </a:solidFill>
            <a:prstDash val="solid"/>
            <a:miter lim="800000"/>
          </a:ln>
          <a:effectLst/>
        </p:spPr>
      </p:cxnSp>
      <p:cxnSp>
        <p:nvCxnSpPr>
          <p:cNvPr id="482" name="Straight Connector 481"/>
          <p:cNvCxnSpPr/>
          <p:nvPr/>
        </p:nvCxnSpPr>
        <p:spPr>
          <a:xfrm flipV="1">
            <a:off x="4714309" y="4536509"/>
            <a:ext cx="6535" cy="1307"/>
          </a:xfrm>
          <a:prstGeom prst="line">
            <a:avLst/>
          </a:prstGeom>
          <a:noFill/>
          <a:ln w="6350" cap="flat" cmpd="sng" algn="ctr">
            <a:solidFill>
              <a:srgbClr val="5B9BD5"/>
            </a:solidFill>
            <a:prstDash val="solid"/>
            <a:miter lim="800000"/>
          </a:ln>
          <a:effectLst/>
        </p:spPr>
      </p:cxnSp>
      <p:cxnSp>
        <p:nvCxnSpPr>
          <p:cNvPr id="483" name="Straight Connector 482"/>
          <p:cNvCxnSpPr/>
          <p:nvPr/>
        </p:nvCxnSpPr>
        <p:spPr>
          <a:xfrm>
            <a:off x="4873244" y="4688909"/>
            <a:ext cx="0" cy="1031"/>
          </a:xfrm>
          <a:prstGeom prst="line">
            <a:avLst/>
          </a:prstGeom>
          <a:noFill/>
          <a:ln w="6350" cap="flat" cmpd="sng" algn="ctr">
            <a:solidFill>
              <a:sysClr val="windowText" lastClr="000000"/>
            </a:solidFill>
            <a:prstDash val="solid"/>
            <a:miter lim="800000"/>
          </a:ln>
          <a:effectLst/>
        </p:spPr>
      </p:cxnSp>
      <p:cxnSp>
        <p:nvCxnSpPr>
          <p:cNvPr id="484" name="Straight Connector 483"/>
          <p:cNvCxnSpPr/>
          <p:nvPr/>
        </p:nvCxnSpPr>
        <p:spPr>
          <a:xfrm flipV="1">
            <a:off x="4866709" y="4688909"/>
            <a:ext cx="6535" cy="1307"/>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a:off x="5025644" y="4841309"/>
            <a:ext cx="0" cy="1031"/>
          </a:xfrm>
          <a:prstGeom prst="line">
            <a:avLst/>
          </a:prstGeom>
          <a:noFill/>
          <a:ln w="6350" cap="flat" cmpd="sng" algn="ctr">
            <a:solidFill>
              <a:sysClr val="windowText" lastClr="000000"/>
            </a:solidFill>
            <a:prstDash val="solid"/>
            <a:miter lim="800000"/>
          </a:ln>
          <a:effectLst/>
        </p:spPr>
      </p:cxnSp>
      <p:cxnSp>
        <p:nvCxnSpPr>
          <p:cNvPr id="486" name="Straight Connector 485"/>
          <p:cNvCxnSpPr/>
          <p:nvPr/>
        </p:nvCxnSpPr>
        <p:spPr>
          <a:xfrm flipV="1">
            <a:off x="5019109" y="4841309"/>
            <a:ext cx="6535" cy="1307"/>
          </a:xfrm>
          <a:prstGeom prst="line">
            <a:avLst/>
          </a:prstGeom>
          <a:noFill/>
          <a:ln w="6350" cap="flat" cmpd="sng" algn="ctr">
            <a:solidFill>
              <a:srgbClr val="5B9BD5"/>
            </a:solidFill>
            <a:prstDash val="solid"/>
            <a:miter lim="800000"/>
          </a:ln>
          <a:effectLst/>
        </p:spPr>
      </p:cxnSp>
      <p:sp>
        <p:nvSpPr>
          <p:cNvPr id="23" name="TextBox 10"/>
          <p:cNvSpPr txBox="1">
            <a:spLocks noChangeArrowheads="1"/>
          </p:cNvSpPr>
          <p:nvPr/>
        </p:nvSpPr>
        <p:spPr bwMode="auto">
          <a:xfrm>
            <a:off x="152400" y="152400"/>
            <a:ext cx="8991600" cy="692479"/>
          </a:xfrm>
          <a:prstGeom prst="rect">
            <a:avLst/>
          </a:prstGeom>
          <a:noFill/>
          <a:ln w="9525">
            <a:noFill/>
            <a:miter lim="800000"/>
            <a:headEnd/>
            <a:tailEnd/>
          </a:ln>
        </p:spPr>
        <p:txBody>
          <a:bodyPr wrap="square" lIns="91421" tIns="45711" rIns="91421" bIns="45711">
            <a:spAutoFit/>
          </a:bodyPr>
          <a:lstStyle/>
          <a:p>
            <a:pPr defTabSz="912813"/>
            <a:r>
              <a:rPr lang="en-US" sz="2500" dirty="0" smtClean="0">
                <a:latin typeface="Times New Roman" pitchFamily="18" charset="0"/>
                <a:cs typeface="Times New Roman" pitchFamily="18" charset="0"/>
              </a:rPr>
              <a:t>Results: </a:t>
            </a:r>
            <a:r>
              <a:rPr lang="en-US" sz="2500" dirty="0">
                <a:latin typeface="Times New Roman" pitchFamily="18" charset="0"/>
                <a:cs typeface="Times New Roman" pitchFamily="18" charset="0"/>
              </a:rPr>
              <a:t>Stability of DNA in </a:t>
            </a:r>
            <a:r>
              <a:rPr lang="en-US" sz="2500" dirty="0" smtClean="0">
                <a:latin typeface="Times New Roman" pitchFamily="18" charset="0"/>
                <a:cs typeface="Times New Roman" pitchFamily="18" charset="0"/>
              </a:rPr>
              <a:t>iSWAB</a:t>
            </a:r>
            <a:r>
              <a:rPr lang="en-US" sz="2500" baseline="30000" dirty="0" smtClean="0">
                <a:latin typeface="Times New Roman" pitchFamily="18" charset="0"/>
                <a:cs typeface="Times New Roman" pitchFamily="18" charset="0"/>
              </a:rPr>
              <a:t>TM</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Buffer Over 3-Month Period</a:t>
            </a:r>
          </a:p>
          <a:p>
            <a:pPr defTabSz="912813"/>
            <a:endParaRPr lang="en-US" sz="1400" dirty="0">
              <a:latin typeface="Times New Roman" pitchFamily="18" charset="0"/>
              <a:cs typeface="Times New Roman" pitchFamily="18" charset="0"/>
            </a:endParaRPr>
          </a:p>
        </p:txBody>
      </p:sp>
      <p:sp>
        <p:nvSpPr>
          <p:cNvPr id="3" name="Rectangle 2"/>
          <p:cNvSpPr/>
          <p:nvPr/>
        </p:nvSpPr>
        <p:spPr>
          <a:xfrm>
            <a:off x="3760787" y="5715000"/>
            <a:ext cx="50641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90976" y="673977"/>
            <a:ext cx="6638524" cy="5403450"/>
          </a:xfrm>
          <a:prstGeom prst="rect">
            <a:avLst/>
          </a:prstGeom>
        </p:spPr>
      </p:pic>
      <p:sp>
        <p:nvSpPr>
          <p:cNvPr id="5" name="TextBox 4"/>
          <p:cNvSpPr txBox="1"/>
          <p:nvPr/>
        </p:nvSpPr>
        <p:spPr>
          <a:xfrm>
            <a:off x="408801" y="1134156"/>
            <a:ext cx="553998" cy="3892950"/>
          </a:xfrm>
          <a:prstGeom prst="rect">
            <a:avLst/>
          </a:prstGeom>
          <a:noFill/>
        </p:spPr>
        <p:txBody>
          <a:bodyPr vert="vert270" wrap="square" rtlCol="0">
            <a:spAutoFit/>
          </a:bodyPr>
          <a:lstStyle/>
          <a:p>
            <a:r>
              <a:rPr lang="en-US" sz="2400" smtClean="0">
                <a:latin typeface="Times New Roman" charset="0"/>
                <a:ea typeface="Times New Roman" charset="0"/>
                <a:cs typeface="Times New Roman" charset="0"/>
              </a:rPr>
              <a:t>Average Total ng of DNA</a:t>
            </a:r>
            <a:endParaRPr lang="en-US" sz="2400">
              <a:latin typeface="Times New Roman" charset="0"/>
              <a:ea typeface="Times New Roman" charset="0"/>
              <a:cs typeface="Times New Roman" charset="0"/>
            </a:endParaRPr>
          </a:p>
        </p:txBody>
      </p:sp>
      <p:sp>
        <p:nvSpPr>
          <p:cNvPr id="6" name="TextBox 5"/>
          <p:cNvSpPr txBox="1"/>
          <p:nvPr/>
        </p:nvSpPr>
        <p:spPr>
          <a:xfrm>
            <a:off x="1474787" y="6008226"/>
            <a:ext cx="1752600" cy="338554"/>
          </a:xfrm>
          <a:prstGeom prst="rect">
            <a:avLst/>
          </a:prstGeom>
          <a:solidFill>
            <a:schemeClr val="bg1"/>
          </a:solidFill>
        </p:spPr>
        <p:txBody>
          <a:bodyPr wrap="square" rtlCol="0">
            <a:spAutoFit/>
          </a:bodyPr>
          <a:lstStyle/>
          <a:p>
            <a:r>
              <a:rPr lang="en-US" sz="1600" dirty="0" smtClean="0">
                <a:latin typeface="Times New Roman" charset="0"/>
                <a:ea typeface="Times New Roman" charset="0"/>
                <a:cs typeface="Times New Roman" charset="0"/>
              </a:rPr>
              <a:t>iSWAB</a:t>
            </a:r>
            <a:r>
              <a:rPr lang="en-US" sz="1600" baseline="30000" dirty="0" smtClean="0">
                <a:latin typeface="Times New Roman" charset="0"/>
                <a:ea typeface="Times New Roman" charset="0"/>
                <a:cs typeface="Times New Roman" charset="0"/>
              </a:rPr>
              <a:t>TM</a:t>
            </a:r>
            <a:r>
              <a:rPr lang="en-US" sz="1600" dirty="0" smtClean="0">
                <a:latin typeface="Times New Roman" charset="0"/>
                <a:ea typeface="Times New Roman" charset="0"/>
                <a:cs typeface="Times New Roman" charset="0"/>
              </a:rPr>
              <a:t> buffer</a:t>
            </a:r>
            <a:endParaRPr lang="en-US" sz="1600" dirty="0">
              <a:latin typeface="Times New Roman" charset="0"/>
              <a:ea typeface="Times New Roman" charset="0"/>
              <a:cs typeface="Times New Roman" charset="0"/>
            </a:endParaRPr>
          </a:p>
        </p:txBody>
      </p:sp>
      <p:sp>
        <p:nvSpPr>
          <p:cNvPr id="25" name="TextBox 24"/>
          <p:cNvSpPr txBox="1"/>
          <p:nvPr/>
        </p:nvSpPr>
        <p:spPr>
          <a:xfrm>
            <a:off x="3400502" y="5999568"/>
            <a:ext cx="2042957" cy="584775"/>
          </a:xfrm>
          <a:prstGeom prst="rect">
            <a:avLst/>
          </a:prstGeom>
          <a:solidFill>
            <a:schemeClr val="bg1"/>
          </a:solidFill>
        </p:spPr>
        <p:txBody>
          <a:bodyPr wrap="square" rtlCol="0">
            <a:spAutoFit/>
          </a:bodyPr>
          <a:lstStyle/>
          <a:p>
            <a:pPr algn="ctr"/>
            <a:r>
              <a:rPr lang="en-US" sz="1600" dirty="0" smtClean="0">
                <a:latin typeface="Times New Roman" charset="0"/>
                <a:ea typeface="Times New Roman" charset="0"/>
                <a:cs typeface="Times New Roman" charset="0"/>
              </a:rPr>
              <a:t>Room Temperature </a:t>
            </a:r>
          </a:p>
          <a:p>
            <a:pPr algn="ctr"/>
            <a:r>
              <a:rPr lang="en-US" sz="1600" dirty="0" smtClean="0">
                <a:latin typeface="Times New Roman" charset="0"/>
                <a:ea typeface="Times New Roman" charset="0"/>
                <a:cs typeface="Times New Roman" charset="0"/>
              </a:rPr>
              <a:t>TE buffer</a:t>
            </a:r>
            <a:endParaRPr lang="en-US" sz="1600" dirty="0">
              <a:latin typeface="Times New Roman" charset="0"/>
              <a:ea typeface="Times New Roman" charset="0"/>
              <a:cs typeface="Times New Roman" charset="0"/>
            </a:endParaRPr>
          </a:p>
        </p:txBody>
      </p:sp>
      <p:sp>
        <p:nvSpPr>
          <p:cNvPr id="26" name="TextBox 25"/>
          <p:cNvSpPr txBox="1"/>
          <p:nvPr/>
        </p:nvSpPr>
        <p:spPr>
          <a:xfrm>
            <a:off x="5448523" y="6001548"/>
            <a:ext cx="1752600" cy="584775"/>
          </a:xfrm>
          <a:prstGeom prst="rect">
            <a:avLst/>
          </a:prstGeom>
          <a:solidFill>
            <a:schemeClr val="bg1"/>
          </a:solidFill>
        </p:spPr>
        <p:txBody>
          <a:bodyPr wrap="square" rtlCol="0">
            <a:spAutoFit/>
          </a:bodyPr>
          <a:lstStyle/>
          <a:p>
            <a:pPr algn="ctr"/>
            <a:r>
              <a:rPr lang="en-US" sz="1600" dirty="0" smtClean="0">
                <a:latin typeface="Times New Roman" charset="0"/>
                <a:ea typeface="Times New Roman" charset="0"/>
                <a:cs typeface="Times New Roman" charset="0"/>
              </a:rPr>
              <a:t>Frozen</a:t>
            </a:r>
          </a:p>
          <a:p>
            <a:pPr algn="ctr"/>
            <a:r>
              <a:rPr lang="en-US" sz="1600" dirty="0" smtClean="0">
                <a:latin typeface="Times New Roman" charset="0"/>
                <a:ea typeface="Times New Roman" charset="0"/>
                <a:cs typeface="Times New Roman" charset="0"/>
              </a:rPr>
              <a:t>TE buffer</a:t>
            </a:r>
            <a:endParaRPr lang="en-US" sz="1600" dirty="0">
              <a:latin typeface="Times New Roman" charset="0"/>
              <a:ea typeface="Times New Roman" charset="0"/>
              <a:cs typeface="Times New Roman" charset="0"/>
            </a:endParaRPr>
          </a:p>
        </p:txBody>
      </p:sp>
      <p:sp>
        <p:nvSpPr>
          <p:cNvPr id="7" name="Rectangle 6"/>
          <p:cNvSpPr/>
          <p:nvPr/>
        </p:nvSpPr>
        <p:spPr>
          <a:xfrm>
            <a:off x="7543800" y="1828800"/>
            <a:ext cx="228600" cy="304800"/>
          </a:xfrm>
          <a:prstGeom prst="rect">
            <a:avLst/>
          </a:prstGeom>
          <a:solidFill>
            <a:srgbClr val="528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543800" y="2353327"/>
            <a:ext cx="228600" cy="304800"/>
          </a:xfrm>
          <a:prstGeom prst="rect">
            <a:avLst/>
          </a:prstGeom>
          <a:solidFill>
            <a:srgbClr val="DE5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543800" y="2877854"/>
            <a:ext cx="228600" cy="304800"/>
          </a:xfrm>
          <a:prstGeom prst="rect">
            <a:avLst/>
          </a:prstGeom>
          <a:solidFill>
            <a:srgbClr val="31B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72400" y="1828800"/>
            <a:ext cx="1066800" cy="353943"/>
          </a:xfrm>
          <a:prstGeom prst="rect">
            <a:avLst/>
          </a:prstGeom>
          <a:noFill/>
        </p:spPr>
        <p:txBody>
          <a:bodyPr wrap="square" rtlCol="0">
            <a:spAutoFit/>
          </a:bodyPr>
          <a:lstStyle/>
          <a:p>
            <a:r>
              <a:rPr lang="en-US" sz="1700" dirty="0" smtClean="0">
                <a:latin typeface="Times New Roman" charset="0"/>
                <a:ea typeface="Times New Roman" charset="0"/>
                <a:cs typeface="Times New Roman" charset="0"/>
              </a:rPr>
              <a:t>Month 1</a:t>
            </a:r>
            <a:endParaRPr lang="en-US" sz="1700" dirty="0">
              <a:latin typeface="Times New Roman" charset="0"/>
              <a:ea typeface="Times New Roman" charset="0"/>
              <a:cs typeface="Times New Roman" charset="0"/>
            </a:endParaRPr>
          </a:p>
        </p:txBody>
      </p:sp>
      <p:sp>
        <p:nvSpPr>
          <p:cNvPr id="31" name="TextBox 30"/>
          <p:cNvSpPr txBox="1"/>
          <p:nvPr/>
        </p:nvSpPr>
        <p:spPr>
          <a:xfrm>
            <a:off x="7772400" y="2333411"/>
            <a:ext cx="1066800" cy="353943"/>
          </a:xfrm>
          <a:prstGeom prst="rect">
            <a:avLst/>
          </a:prstGeom>
          <a:noFill/>
        </p:spPr>
        <p:txBody>
          <a:bodyPr wrap="square" rtlCol="0">
            <a:spAutoFit/>
          </a:bodyPr>
          <a:lstStyle/>
          <a:p>
            <a:r>
              <a:rPr lang="en-US" sz="1700" dirty="0" smtClean="0">
                <a:latin typeface="Times New Roman" charset="0"/>
                <a:ea typeface="Times New Roman" charset="0"/>
                <a:cs typeface="Times New Roman" charset="0"/>
              </a:rPr>
              <a:t>Month 2</a:t>
            </a:r>
            <a:endParaRPr lang="en-US" sz="1700" dirty="0">
              <a:latin typeface="Times New Roman" charset="0"/>
              <a:ea typeface="Times New Roman" charset="0"/>
              <a:cs typeface="Times New Roman" charset="0"/>
            </a:endParaRPr>
          </a:p>
        </p:txBody>
      </p:sp>
      <p:sp>
        <p:nvSpPr>
          <p:cNvPr id="33" name="TextBox 32"/>
          <p:cNvSpPr txBox="1"/>
          <p:nvPr/>
        </p:nvSpPr>
        <p:spPr>
          <a:xfrm>
            <a:off x="7772400" y="2859486"/>
            <a:ext cx="1066800" cy="353943"/>
          </a:xfrm>
          <a:prstGeom prst="rect">
            <a:avLst/>
          </a:prstGeom>
          <a:noFill/>
        </p:spPr>
        <p:txBody>
          <a:bodyPr wrap="square" rtlCol="0">
            <a:spAutoFit/>
          </a:bodyPr>
          <a:lstStyle/>
          <a:p>
            <a:r>
              <a:rPr lang="en-US" sz="1700" dirty="0" smtClean="0">
                <a:latin typeface="Times New Roman" charset="0"/>
                <a:ea typeface="Times New Roman" charset="0"/>
                <a:cs typeface="Times New Roman" charset="0"/>
              </a:rPr>
              <a:t>Month 3</a:t>
            </a:r>
            <a:endParaRPr lang="en-US" sz="1700" dirty="0">
              <a:latin typeface="Times New Roman" charset="0"/>
              <a:ea typeface="Times New Roman" charset="0"/>
              <a:cs typeface="Times New Roman" charset="0"/>
            </a:endParaRPr>
          </a:p>
        </p:txBody>
      </p:sp>
      <p:sp>
        <p:nvSpPr>
          <p:cNvPr id="9" name="TextBox 8"/>
          <p:cNvSpPr txBox="1"/>
          <p:nvPr/>
        </p:nvSpPr>
        <p:spPr>
          <a:xfrm>
            <a:off x="3899693" y="5524500"/>
            <a:ext cx="1423988" cy="400110"/>
          </a:xfrm>
          <a:prstGeom prst="rect">
            <a:avLst/>
          </a:prstGeom>
          <a:noFill/>
        </p:spPr>
        <p:txBody>
          <a:bodyPr wrap="square" rtlCol="0">
            <a:spAutoFit/>
          </a:bodyPr>
          <a:lstStyle/>
          <a:p>
            <a:r>
              <a:rPr lang="en-US" sz="2000" smtClean="0">
                <a:latin typeface="Times New Roman" charset="0"/>
                <a:ea typeface="Times New Roman" charset="0"/>
                <a:cs typeface="Times New Roman" charset="0"/>
              </a:rPr>
              <a:t>No DNA</a:t>
            </a:r>
            <a:endParaRPr lang="en-US" sz="2000">
              <a:latin typeface="Times New Roman" charset="0"/>
              <a:ea typeface="Times New Roman" charset="0"/>
              <a:cs typeface="Times New Roman" charset="0"/>
            </a:endParaRPr>
          </a:p>
        </p:txBody>
      </p:sp>
    </p:spTree>
    <p:extLst>
      <p:ext uri="{BB962C8B-B14F-4D97-AF65-F5344CB8AC3E}">
        <p14:creationId xmlns:p14="http://schemas.microsoft.com/office/powerpoint/2010/main" val="1465790575"/>
      </p:ext>
    </p:extLst>
  </p:cSld>
  <p:clrMapOvr>
    <a:masterClrMapping/>
  </p:clrMapOvr>
  <p:transition advTm="3153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cxnSp>
        <p:nvCxnSpPr>
          <p:cNvPr id="449" name="Straight Connector 448"/>
          <p:cNvCxnSpPr/>
          <p:nvPr/>
        </p:nvCxnSpPr>
        <p:spPr>
          <a:xfrm>
            <a:off x="4632850" y="4149730"/>
            <a:ext cx="0" cy="1031"/>
          </a:xfrm>
          <a:prstGeom prst="line">
            <a:avLst/>
          </a:prstGeom>
          <a:noFill/>
          <a:ln w="6350" cap="flat" cmpd="sng" algn="ctr">
            <a:solidFill>
              <a:sysClr val="windowText" lastClr="000000"/>
            </a:solidFill>
            <a:prstDash val="solid"/>
            <a:miter lim="800000"/>
          </a:ln>
          <a:effectLst/>
        </p:spPr>
      </p:cxnSp>
      <p:cxnSp>
        <p:nvCxnSpPr>
          <p:cNvPr id="450" name="Straight Connector 449"/>
          <p:cNvCxnSpPr/>
          <p:nvPr/>
        </p:nvCxnSpPr>
        <p:spPr>
          <a:xfrm flipV="1">
            <a:off x="4626315" y="4149730"/>
            <a:ext cx="6535" cy="1307"/>
          </a:xfrm>
          <a:prstGeom prst="line">
            <a:avLst/>
          </a:prstGeom>
          <a:noFill/>
          <a:ln w="6350" cap="flat" cmpd="sng" algn="ctr">
            <a:solidFill>
              <a:srgbClr val="5B9BD5"/>
            </a:solidFill>
            <a:prstDash val="solid"/>
            <a:miter lim="800000"/>
          </a:ln>
          <a:effectLst/>
        </p:spPr>
      </p:cxnSp>
      <p:cxnSp>
        <p:nvCxnSpPr>
          <p:cNvPr id="481" name="Straight Connector 480"/>
          <p:cNvCxnSpPr/>
          <p:nvPr/>
        </p:nvCxnSpPr>
        <p:spPr>
          <a:xfrm>
            <a:off x="4785250" y="4302130"/>
            <a:ext cx="0" cy="1031"/>
          </a:xfrm>
          <a:prstGeom prst="line">
            <a:avLst/>
          </a:prstGeom>
          <a:noFill/>
          <a:ln w="6350" cap="flat" cmpd="sng" algn="ctr">
            <a:solidFill>
              <a:sysClr val="windowText" lastClr="000000"/>
            </a:solidFill>
            <a:prstDash val="solid"/>
            <a:miter lim="800000"/>
          </a:ln>
          <a:effectLst/>
        </p:spPr>
      </p:cxnSp>
      <p:cxnSp>
        <p:nvCxnSpPr>
          <p:cNvPr id="482" name="Straight Connector 481"/>
          <p:cNvCxnSpPr/>
          <p:nvPr/>
        </p:nvCxnSpPr>
        <p:spPr>
          <a:xfrm flipV="1">
            <a:off x="4778715" y="4302130"/>
            <a:ext cx="6535" cy="1307"/>
          </a:xfrm>
          <a:prstGeom prst="line">
            <a:avLst/>
          </a:prstGeom>
          <a:noFill/>
          <a:ln w="6350" cap="flat" cmpd="sng" algn="ctr">
            <a:solidFill>
              <a:srgbClr val="5B9BD5"/>
            </a:solidFill>
            <a:prstDash val="solid"/>
            <a:miter lim="800000"/>
          </a:ln>
          <a:effectLst/>
        </p:spPr>
      </p:cxnSp>
      <p:cxnSp>
        <p:nvCxnSpPr>
          <p:cNvPr id="483" name="Straight Connector 482"/>
          <p:cNvCxnSpPr/>
          <p:nvPr/>
        </p:nvCxnSpPr>
        <p:spPr>
          <a:xfrm>
            <a:off x="4937650" y="4454530"/>
            <a:ext cx="0" cy="1031"/>
          </a:xfrm>
          <a:prstGeom prst="line">
            <a:avLst/>
          </a:prstGeom>
          <a:noFill/>
          <a:ln w="6350" cap="flat" cmpd="sng" algn="ctr">
            <a:solidFill>
              <a:sysClr val="windowText" lastClr="000000"/>
            </a:solidFill>
            <a:prstDash val="solid"/>
            <a:miter lim="800000"/>
          </a:ln>
          <a:effectLst/>
        </p:spPr>
      </p:cxnSp>
      <p:cxnSp>
        <p:nvCxnSpPr>
          <p:cNvPr id="484" name="Straight Connector 483"/>
          <p:cNvCxnSpPr/>
          <p:nvPr/>
        </p:nvCxnSpPr>
        <p:spPr>
          <a:xfrm flipV="1">
            <a:off x="4931115" y="4454530"/>
            <a:ext cx="6535" cy="1307"/>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a:off x="5090050" y="4606930"/>
            <a:ext cx="0" cy="1031"/>
          </a:xfrm>
          <a:prstGeom prst="line">
            <a:avLst/>
          </a:prstGeom>
          <a:noFill/>
          <a:ln w="6350" cap="flat" cmpd="sng" algn="ctr">
            <a:solidFill>
              <a:sysClr val="windowText" lastClr="000000"/>
            </a:solidFill>
            <a:prstDash val="solid"/>
            <a:miter lim="800000"/>
          </a:ln>
          <a:effectLst/>
        </p:spPr>
      </p:cxnSp>
      <p:cxnSp>
        <p:nvCxnSpPr>
          <p:cNvPr id="486" name="Straight Connector 485"/>
          <p:cNvCxnSpPr/>
          <p:nvPr/>
        </p:nvCxnSpPr>
        <p:spPr>
          <a:xfrm flipV="1">
            <a:off x="5083515" y="4606930"/>
            <a:ext cx="6535" cy="1307"/>
          </a:xfrm>
          <a:prstGeom prst="line">
            <a:avLst/>
          </a:prstGeom>
          <a:noFill/>
          <a:ln w="6350" cap="flat" cmpd="sng" algn="ctr">
            <a:solidFill>
              <a:srgbClr val="5B9BD5"/>
            </a:solidFill>
            <a:prstDash val="solid"/>
            <a:miter lim="800000"/>
          </a:ln>
          <a:effectLst/>
        </p:spPr>
      </p:cxnSp>
      <p:sp>
        <p:nvSpPr>
          <p:cNvPr id="23" name="TextBox 10"/>
          <p:cNvSpPr txBox="1">
            <a:spLocks noChangeArrowheads="1"/>
          </p:cNvSpPr>
          <p:nvPr/>
        </p:nvSpPr>
        <p:spPr bwMode="auto">
          <a:xfrm>
            <a:off x="134471" y="118288"/>
            <a:ext cx="8686800" cy="954089"/>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STR Profiles: 3 Months in iSWAB</a:t>
            </a:r>
            <a:r>
              <a:rPr lang="en-US" sz="2800" baseline="30000" dirty="0" smtClean="0">
                <a:latin typeface="Times New Roman" pitchFamily="18" charset="0"/>
                <a:cs typeface="Times New Roman" pitchFamily="18" charset="0"/>
              </a:rPr>
              <a:t>TM</a:t>
            </a:r>
            <a:r>
              <a:rPr lang="en-US" sz="2800" dirty="0" smtClean="0">
                <a:latin typeface="Times New Roman" pitchFamily="18" charset="0"/>
                <a:cs typeface="Times New Roman" pitchFamily="18" charset="0"/>
              </a:rPr>
              <a:t> Buffer at Room Temperature</a:t>
            </a:r>
            <a:endParaRPr lang="en-US" sz="1400" dirty="0">
              <a:latin typeface="Times New Roman" pitchFamily="18" charset="0"/>
              <a:cs typeface="Times New Roman" pitchFamily="18" charset="0"/>
            </a:endParaRPr>
          </a:p>
        </p:txBody>
      </p:sp>
      <p:grpSp>
        <p:nvGrpSpPr>
          <p:cNvPr id="20" name="Group 19"/>
          <p:cNvGrpSpPr/>
          <p:nvPr/>
        </p:nvGrpSpPr>
        <p:grpSpPr>
          <a:xfrm>
            <a:off x="421575" y="1536254"/>
            <a:ext cx="3933616" cy="4542855"/>
            <a:chOff x="0" y="0"/>
            <a:chExt cx="5930900" cy="4726499"/>
          </a:xfrm>
        </p:grpSpPr>
        <p:pic>
          <p:nvPicPr>
            <p:cNvPr id="22" name="Picture 21"/>
            <p:cNvPicPr>
              <a:picLocks noChangeAspect="1"/>
            </p:cNvPicPr>
            <p:nvPr/>
          </p:nvPicPr>
          <p:blipFill>
            <a:blip r:embed="rId4"/>
            <a:stretch>
              <a:fillRect/>
            </a:stretch>
          </p:blipFill>
          <p:spPr>
            <a:xfrm>
              <a:off x="0" y="0"/>
              <a:ext cx="5930900" cy="2336800"/>
            </a:xfrm>
            <a:prstGeom prst="rect">
              <a:avLst/>
            </a:prstGeom>
            <a:ln>
              <a:solidFill>
                <a:schemeClr val="tx1"/>
              </a:solidFill>
            </a:ln>
          </p:spPr>
        </p:pic>
        <p:pic>
          <p:nvPicPr>
            <p:cNvPr id="24" name="Picture 23"/>
            <p:cNvPicPr>
              <a:picLocks noChangeAspect="1"/>
            </p:cNvPicPr>
            <p:nvPr/>
          </p:nvPicPr>
          <p:blipFill>
            <a:blip r:embed="rId5"/>
            <a:stretch>
              <a:fillRect/>
            </a:stretch>
          </p:blipFill>
          <p:spPr>
            <a:xfrm>
              <a:off x="0" y="2389699"/>
              <a:ext cx="5930900" cy="2336800"/>
            </a:xfrm>
            <a:prstGeom prst="rect">
              <a:avLst/>
            </a:prstGeom>
            <a:ln>
              <a:solidFill>
                <a:schemeClr val="tx1"/>
              </a:solidFill>
            </a:ln>
          </p:spPr>
        </p:pic>
      </p:grpSp>
      <p:sp>
        <p:nvSpPr>
          <p:cNvPr id="2" name="Rectangle 1"/>
          <p:cNvSpPr/>
          <p:nvPr/>
        </p:nvSpPr>
        <p:spPr>
          <a:xfrm>
            <a:off x="102383" y="1067658"/>
            <a:ext cx="4572000" cy="400110"/>
          </a:xfrm>
          <a:prstGeom prst="rect">
            <a:avLst/>
          </a:prstGeom>
        </p:spPr>
        <p:txBody>
          <a:bodyPr>
            <a:spAutoFit/>
          </a:bodyPr>
          <a:lstStyle/>
          <a:p>
            <a:pPr algn="ctr"/>
            <a:r>
              <a:rPr lang="en-US" sz="2000" b="1" dirty="0" smtClean="0">
                <a:solidFill>
                  <a:srgbClr val="C01900"/>
                </a:solidFill>
                <a:latin typeface="Times New Roman" charset="0"/>
                <a:ea typeface="Times New Roman" charset="0"/>
                <a:cs typeface="Times New Roman" charset="0"/>
              </a:rPr>
              <a:t>GlobalFiler</a:t>
            </a:r>
            <a:r>
              <a:rPr lang="en-US" sz="2000" b="1" baseline="30000" dirty="0" smtClean="0">
                <a:solidFill>
                  <a:srgbClr val="C01900"/>
                </a:solidFill>
                <a:latin typeface="Times New Roman" charset="0"/>
                <a:ea typeface="Times New Roman" charset="0"/>
                <a:cs typeface="Times New Roman" charset="0"/>
              </a:rPr>
              <a:t>®</a:t>
            </a:r>
            <a:endParaRPr lang="en-US" sz="2000" b="1" dirty="0">
              <a:solidFill>
                <a:srgbClr val="C01900"/>
              </a:solidFill>
              <a:latin typeface="Times New Roman" charset="0"/>
              <a:ea typeface="Times New Roman" charset="0"/>
              <a:cs typeface="Times New Roman" charset="0"/>
            </a:endParaRPr>
          </a:p>
        </p:txBody>
      </p:sp>
      <p:grpSp>
        <p:nvGrpSpPr>
          <p:cNvPr id="25" name="Group 24"/>
          <p:cNvGrpSpPr/>
          <p:nvPr/>
        </p:nvGrpSpPr>
        <p:grpSpPr>
          <a:xfrm>
            <a:off x="4778715" y="1524000"/>
            <a:ext cx="3920682" cy="4550345"/>
            <a:chOff x="0" y="0"/>
            <a:chExt cx="4301595" cy="3774135"/>
          </a:xfrm>
        </p:grpSpPr>
        <p:pic>
          <p:nvPicPr>
            <p:cNvPr id="26" name="Picture 25"/>
            <p:cNvPicPr>
              <a:picLocks noChangeAspect="1"/>
            </p:cNvPicPr>
            <p:nvPr/>
          </p:nvPicPr>
          <p:blipFill>
            <a:blip r:embed="rId6"/>
            <a:stretch>
              <a:fillRect/>
            </a:stretch>
          </p:blipFill>
          <p:spPr>
            <a:xfrm>
              <a:off x="0" y="1908188"/>
              <a:ext cx="4301595" cy="1865947"/>
            </a:xfrm>
            <a:prstGeom prst="rect">
              <a:avLst/>
            </a:prstGeom>
            <a:ln>
              <a:solidFill>
                <a:schemeClr val="tx1"/>
              </a:solidFill>
            </a:ln>
          </p:spPr>
        </p:pic>
        <p:pic>
          <p:nvPicPr>
            <p:cNvPr id="27" name="Picture 26"/>
            <p:cNvPicPr>
              <a:picLocks noChangeAspect="1"/>
            </p:cNvPicPr>
            <p:nvPr/>
          </p:nvPicPr>
          <p:blipFill>
            <a:blip r:embed="rId7"/>
            <a:stretch>
              <a:fillRect/>
            </a:stretch>
          </p:blipFill>
          <p:spPr>
            <a:xfrm>
              <a:off x="0" y="0"/>
              <a:ext cx="4301595" cy="1819525"/>
            </a:xfrm>
            <a:prstGeom prst="rect">
              <a:avLst/>
            </a:prstGeom>
            <a:ln>
              <a:solidFill>
                <a:schemeClr val="tx1"/>
              </a:solidFill>
            </a:ln>
          </p:spPr>
        </p:pic>
      </p:grpSp>
      <p:sp>
        <p:nvSpPr>
          <p:cNvPr id="3" name="Rectangle 2"/>
          <p:cNvSpPr/>
          <p:nvPr/>
        </p:nvSpPr>
        <p:spPr>
          <a:xfrm>
            <a:off x="4538283" y="1072421"/>
            <a:ext cx="4572000" cy="400110"/>
          </a:xfrm>
          <a:prstGeom prst="rect">
            <a:avLst/>
          </a:prstGeom>
        </p:spPr>
        <p:txBody>
          <a:bodyPr>
            <a:spAutoFit/>
          </a:bodyPr>
          <a:lstStyle/>
          <a:p>
            <a:pPr algn="ctr"/>
            <a:r>
              <a:rPr lang="en-US" sz="2000" b="1" dirty="0" smtClean="0">
                <a:solidFill>
                  <a:srgbClr val="C01900"/>
                </a:solidFill>
                <a:latin typeface="Times New Roman" charset="0"/>
                <a:ea typeface="Times New Roman" charset="0"/>
                <a:cs typeface="Times New Roman" charset="0"/>
              </a:rPr>
              <a:t>Identifiler</a:t>
            </a:r>
            <a:r>
              <a:rPr lang="en-US" sz="2000" b="1" baseline="30000" dirty="0">
                <a:solidFill>
                  <a:srgbClr val="C01900"/>
                </a:solidFill>
                <a:latin typeface="Times New Roman" charset="0"/>
                <a:ea typeface="Times New Roman" charset="0"/>
                <a:cs typeface="Times New Roman" charset="0"/>
              </a:rPr>
              <a:t>®</a:t>
            </a:r>
            <a:r>
              <a:rPr lang="en-US" sz="2000" b="1" dirty="0">
                <a:solidFill>
                  <a:srgbClr val="C01900"/>
                </a:solidFill>
                <a:latin typeface="Times New Roman" charset="0"/>
                <a:ea typeface="Times New Roman" charset="0"/>
                <a:cs typeface="Times New Roman" charset="0"/>
              </a:rPr>
              <a:t> </a:t>
            </a:r>
            <a:r>
              <a:rPr lang="en-US" sz="2000" b="1" dirty="0" smtClean="0">
                <a:solidFill>
                  <a:srgbClr val="C01900"/>
                </a:solidFill>
                <a:latin typeface="Times New Roman" charset="0"/>
                <a:ea typeface="Times New Roman" charset="0"/>
                <a:cs typeface="Times New Roman" charset="0"/>
              </a:rPr>
              <a:t>Plus</a:t>
            </a:r>
            <a:endParaRPr lang="en-US" sz="2000" b="1" dirty="0">
              <a:solidFill>
                <a:srgbClr val="C019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932656613"/>
      </p:ext>
    </p:extLst>
  </p:cSld>
  <p:clrMapOvr>
    <a:masterClrMapping/>
  </p:clrMapOvr>
  <p:transition advTm="6233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52400" y="729822"/>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0"/>
          <p:cNvSpPr txBox="1">
            <a:spLocks noChangeArrowheads="1"/>
          </p:cNvSpPr>
          <p:nvPr/>
        </p:nvSpPr>
        <p:spPr bwMode="auto">
          <a:xfrm>
            <a:off x="190500" y="184195"/>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Conclusions</a:t>
            </a:r>
            <a:endParaRPr lang="en-US" sz="1400" dirty="0">
              <a:latin typeface="Times New Roman" pitchFamily="18" charset="0"/>
              <a:cs typeface="Times New Roman" pitchFamily="18" charset="0"/>
            </a:endParaRPr>
          </a:p>
        </p:txBody>
      </p:sp>
      <p:sp>
        <p:nvSpPr>
          <p:cNvPr id="2" name="TextBox 1"/>
          <p:cNvSpPr txBox="1"/>
          <p:nvPr/>
        </p:nvSpPr>
        <p:spPr>
          <a:xfrm>
            <a:off x="400050" y="1106451"/>
            <a:ext cx="8229600" cy="5840060"/>
          </a:xfrm>
          <a:prstGeom prst="rect">
            <a:avLst/>
          </a:prstGeom>
          <a:noFill/>
        </p:spPr>
        <p:txBody>
          <a:bodyPr wrap="square" rtlCol="0">
            <a:spAutoFit/>
          </a:bodyPr>
          <a:lstStyle/>
          <a:p>
            <a:pPr marL="171450" indent="-171450">
              <a:lnSpc>
                <a:spcPct val="150000"/>
              </a:lnSpc>
              <a:buFont typeface="Arial" charset="0"/>
              <a:buChar char="•"/>
            </a:pPr>
            <a:r>
              <a:rPr lang="en-US" sz="2000" dirty="0">
                <a:latin typeface="Times New Roman" charset="0"/>
                <a:ea typeface="Times New Roman" charset="0"/>
                <a:cs typeface="Times New Roman" charset="0"/>
              </a:rPr>
              <a:t>Use of the iSWAB</a:t>
            </a:r>
            <a:r>
              <a:rPr lang="en-US" sz="2000" baseline="30000" dirty="0">
                <a:latin typeface="Times New Roman" charset="0"/>
                <a:ea typeface="Times New Roman" charset="0"/>
                <a:cs typeface="Times New Roman" charset="0"/>
              </a:rPr>
              <a:t>TM</a:t>
            </a:r>
            <a:r>
              <a:rPr lang="en-US" sz="2000" dirty="0">
                <a:latin typeface="Times New Roman" charset="0"/>
                <a:ea typeface="Times New Roman" charset="0"/>
                <a:cs typeface="Times New Roman" charset="0"/>
              </a:rPr>
              <a:t> buffer enhances dried stain collection</a:t>
            </a:r>
          </a:p>
          <a:p>
            <a:pPr marL="171450" indent="-171450">
              <a:lnSpc>
                <a:spcPct val="150000"/>
              </a:lnSpc>
              <a:buFont typeface="Arial" charset="0"/>
              <a:buChar char="•"/>
            </a:pPr>
            <a:r>
              <a:rPr lang="en-US" sz="2000" dirty="0" smtClean="0">
                <a:latin typeface="Times New Roman" charset="0"/>
                <a:ea typeface="Times New Roman" charset="0"/>
                <a:cs typeface="Times New Roman" charset="0"/>
              </a:rPr>
              <a:t>Swabs can be processed immediately or after being dried</a:t>
            </a:r>
          </a:p>
          <a:p>
            <a:pPr marL="171450" indent="-171450">
              <a:lnSpc>
                <a:spcPct val="150000"/>
              </a:lnSpc>
              <a:buFont typeface="Arial" charset="0"/>
              <a:buChar char="•"/>
            </a:pPr>
            <a:r>
              <a:rPr lang="en-US" sz="2000" b="1" dirty="0" smtClean="0">
                <a:latin typeface="Times New Roman" charset="0"/>
                <a:ea typeface="Times New Roman" charset="0"/>
                <a:cs typeface="Times New Roman" charset="0"/>
              </a:rPr>
              <a:t>Mechanics of the device significantly enhance the recovery of cells from the swab</a:t>
            </a:r>
          </a:p>
          <a:p>
            <a:pPr marL="171450" indent="-171450">
              <a:lnSpc>
                <a:spcPct val="150000"/>
              </a:lnSpc>
              <a:buFont typeface="Arial" charset="0"/>
              <a:buChar char="•"/>
            </a:pPr>
            <a:r>
              <a:rPr lang="en-US" sz="2000" dirty="0" smtClean="0">
                <a:latin typeface="Times New Roman" charset="0"/>
                <a:ea typeface="Times New Roman" charset="0"/>
                <a:cs typeface="Times New Roman" charset="0"/>
              </a:rPr>
              <a:t>Can lyse sperm, WBC and saliva cells</a:t>
            </a:r>
          </a:p>
          <a:p>
            <a:pPr marL="171450" indent="-171450">
              <a:lnSpc>
                <a:spcPct val="150000"/>
              </a:lnSpc>
              <a:buFont typeface="Arial" charset="0"/>
              <a:buChar char="•"/>
            </a:pPr>
            <a:r>
              <a:rPr lang="en-US" sz="2000" b="1" dirty="0">
                <a:latin typeface="Times New Roman" charset="0"/>
                <a:ea typeface="Times New Roman" charset="0"/>
                <a:cs typeface="Times New Roman" charset="0"/>
              </a:rPr>
              <a:t>Recovers </a:t>
            </a:r>
            <a:r>
              <a:rPr lang="en-US" sz="2000" b="1" dirty="0" smtClean="0">
                <a:latin typeface="Times New Roman" charset="0"/>
                <a:ea typeface="Times New Roman" charset="0"/>
                <a:cs typeface="Times New Roman" charset="0"/>
              </a:rPr>
              <a:t>&gt;2 </a:t>
            </a:r>
            <a:r>
              <a:rPr lang="en-US" sz="2000" b="1" dirty="0">
                <a:latin typeface="Times New Roman" charset="0"/>
                <a:ea typeface="Times New Roman" charset="0"/>
                <a:cs typeface="Times New Roman" charset="0"/>
              </a:rPr>
              <a:t>times more DNA than </a:t>
            </a:r>
            <a:r>
              <a:rPr lang="en-US" sz="2000" b="1" dirty="0" smtClean="0">
                <a:latin typeface="Times New Roman" charset="0"/>
                <a:ea typeface="Times New Roman" charset="0"/>
                <a:cs typeface="Times New Roman" charset="0"/>
              </a:rPr>
              <a:t>Silica </a:t>
            </a:r>
            <a:r>
              <a:rPr lang="en-US" sz="2000" b="1" dirty="0">
                <a:latin typeface="Times New Roman" charset="0"/>
                <a:ea typeface="Times New Roman" charset="0"/>
                <a:cs typeface="Times New Roman" charset="0"/>
              </a:rPr>
              <a:t>Based </a:t>
            </a:r>
            <a:r>
              <a:rPr lang="en-US" sz="2000" b="1" dirty="0" smtClean="0">
                <a:latin typeface="Times New Roman" charset="0"/>
                <a:ea typeface="Times New Roman" charset="0"/>
                <a:cs typeface="Times New Roman" charset="0"/>
              </a:rPr>
              <a:t>Extractions</a:t>
            </a:r>
          </a:p>
          <a:p>
            <a:pPr marL="171450" indent="-171450">
              <a:lnSpc>
                <a:spcPct val="150000"/>
              </a:lnSpc>
              <a:buFont typeface="Arial" charset="0"/>
              <a:buChar char="•"/>
            </a:pPr>
            <a:r>
              <a:rPr lang="en-US" sz="2000" dirty="0" smtClean="0">
                <a:latin typeface="Times New Roman" charset="0"/>
                <a:ea typeface="Times New Roman" charset="0"/>
                <a:cs typeface="Times New Roman" charset="0"/>
              </a:rPr>
              <a:t>Must dilute </a:t>
            </a:r>
            <a:r>
              <a:rPr lang="en-US" sz="2000" dirty="0">
                <a:latin typeface="Times New Roman" charset="0"/>
                <a:ea typeface="Times New Roman" charset="0"/>
                <a:cs typeface="Times New Roman" charset="0"/>
              </a:rPr>
              <a:t>to a concentration of 0.2X or lower prior to PCR (experimental data used 0.1X</a:t>
            </a:r>
            <a:r>
              <a:rPr lang="en-US" sz="2000" dirty="0" smtClean="0">
                <a:latin typeface="Times New Roman" charset="0"/>
                <a:ea typeface="Times New Roman" charset="0"/>
                <a:cs typeface="Times New Roman" charset="0"/>
              </a:rPr>
              <a:t>)</a:t>
            </a:r>
          </a:p>
          <a:p>
            <a:pPr marL="171450" indent="-171450">
              <a:buFont typeface="Arial" charset="0"/>
              <a:buChar char="•"/>
            </a:pPr>
            <a:r>
              <a:rPr lang="en-US" sz="2000" dirty="0" smtClean="0">
                <a:latin typeface="Times New Roman" charset="0"/>
                <a:ea typeface="Times New Roman" charset="0"/>
                <a:cs typeface="Times New Roman" charset="0"/>
              </a:rPr>
              <a:t>PCR Amplification of 0.1X </a:t>
            </a:r>
            <a:r>
              <a:rPr lang="en-US" sz="2000" dirty="0" smtClean="0">
                <a:latin typeface="Times New Roman" charset="0"/>
                <a:ea typeface="Times New Roman" charset="0"/>
                <a:cs typeface="Times New Roman" charset="0"/>
              </a:rPr>
              <a:t>iSWAB</a:t>
            </a:r>
            <a:r>
              <a:rPr lang="en-US" sz="2000" baseline="30000" dirty="0" smtClean="0">
                <a:latin typeface="Times New Roman" charset="0"/>
                <a:ea typeface="Times New Roman" charset="0"/>
                <a:cs typeface="Times New Roman" charset="0"/>
              </a:rPr>
              <a:t>TM</a:t>
            </a:r>
            <a:r>
              <a:rPr lang="en-US" sz="2000"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buffer produces </a:t>
            </a:r>
            <a:r>
              <a:rPr lang="en-US" sz="2000" dirty="0">
                <a:latin typeface="Times New Roman" charset="0"/>
                <a:ea typeface="Times New Roman" charset="0"/>
                <a:cs typeface="Times New Roman" charset="0"/>
              </a:rPr>
              <a:t>full, high quality profiles </a:t>
            </a:r>
            <a:endParaRPr lang="en-US" sz="2000" dirty="0" smtClean="0">
              <a:latin typeface="Times New Roman" charset="0"/>
              <a:ea typeface="Times New Roman" charset="0"/>
              <a:cs typeface="Times New Roman" charset="0"/>
            </a:endParaRPr>
          </a:p>
          <a:p>
            <a:pPr marL="171450" indent="-171450">
              <a:buFont typeface="Arial" charset="0"/>
              <a:buChar char="•"/>
            </a:pPr>
            <a:r>
              <a:rPr lang="en-US" sz="2000" b="1" dirty="0" smtClean="0">
                <a:latin typeface="Times New Roman" charset="0"/>
                <a:ea typeface="Times New Roman" charset="0"/>
                <a:cs typeface="Times New Roman" charset="0"/>
              </a:rPr>
              <a:t>Demonstrated DNA stability for up to 3 months at room temperature </a:t>
            </a:r>
            <a:endParaRPr lang="en-US" sz="2000" b="1" dirty="0">
              <a:latin typeface="Times New Roman" charset="0"/>
              <a:ea typeface="Times New Roman" charset="0"/>
              <a:cs typeface="Times New Roman" charset="0"/>
            </a:endParaRPr>
          </a:p>
          <a:p>
            <a:pPr marL="171450" indent="-171450">
              <a:lnSpc>
                <a:spcPct val="150000"/>
              </a:lnSpc>
              <a:buFont typeface="Arial" charset="0"/>
              <a:buChar char="•"/>
            </a:pPr>
            <a:endParaRPr lang="en-US" sz="2000" dirty="0">
              <a:latin typeface="Times New Roman" charset="0"/>
              <a:ea typeface="Times New Roman" charset="0"/>
              <a:cs typeface="Times New Roman" charset="0"/>
            </a:endParaRPr>
          </a:p>
          <a:p>
            <a:pPr marL="171450" indent="-171450">
              <a:lnSpc>
                <a:spcPct val="150000"/>
              </a:lnSpc>
              <a:buFont typeface="Arial" charset="0"/>
              <a:buChar char="•"/>
            </a:pPr>
            <a:endParaRPr lang="en-US" sz="29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911985299"/>
      </p:ext>
    </p:extLst>
  </p:cSld>
  <p:clrMapOvr>
    <a:masterClrMapping/>
  </p:clrMapOvr>
  <p:transition advTm="238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71450" y="614073"/>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0"/>
          <p:cNvSpPr txBox="1">
            <a:spLocks noChangeArrowheads="1"/>
          </p:cNvSpPr>
          <p:nvPr/>
        </p:nvSpPr>
        <p:spPr bwMode="auto">
          <a:xfrm>
            <a:off x="171450" y="187450"/>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Problem Statement</a:t>
            </a:r>
            <a:endParaRPr lang="en-US" sz="1400" dirty="0">
              <a:latin typeface="Times New Roman" pitchFamily="18" charset="0"/>
              <a:cs typeface="Times New Roman" pitchFamily="18" charset="0"/>
            </a:endParaRPr>
          </a:p>
        </p:txBody>
      </p:sp>
      <p:sp>
        <p:nvSpPr>
          <p:cNvPr id="13" name="TextBox 12"/>
          <p:cNvSpPr txBox="1"/>
          <p:nvPr/>
        </p:nvSpPr>
        <p:spPr>
          <a:xfrm>
            <a:off x="457200" y="1193282"/>
            <a:ext cx="8229600" cy="4893647"/>
          </a:xfrm>
          <a:prstGeom prst="rect">
            <a:avLst/>
          </a:prstGeom>
          <a:noFill/>
        </p:spPr>
        <p:txBody>
          <a:bodyPr wrap="square" rtlCol="0">
            <a:spAutoFit/>
          </a:bodyPr>
          <a:lstStyle/>
          <a:p>
            <a:pPr marL="171450" indent="-171450">
              <a:buFont typeface="Arial" charset="0"/>
              <a:buChar char="•"/>
            </a:pPr>
            <a:r>
              <a:rPr lang="en-US" sz="2400" dirty="0" smtClean="0">
                <a:latin typeface="Times New Roman" charset="0"/>
                <a:ea typeface="Times New Roman" charset="0"/>
                <a:cs typeface="Times New Roman" charset="0"/>
              </a:rPr>
              <a:t>Recovery of DNA is extremely important</a:t>
            </a:r>
            <a:br>
              <a:rPr lang="en-US" sz="2400" dirty="0" smtClean="0">
                <a:latin typeface="Times New Roman" charset="0"/>
                <a:ea typeface="Times New Roman" charset="0"/>
                <a:cs typeface="Times New Roman" charset="0"/>
              </a:rPr>
            </a:br>
            <a:endParaRPr lang="en-US" sz="2400" dirty="0" smtClean="0">
              <a:latin typeface="Times New Roman" charset="0"/>
              <a:ea typeface="Times New Roman" charset="0"/>
              <a:cs typeface="Times New Roman" charset="0"/>
            </a:endParaRPr>
          </a:p>
          <a:p>
            <a:pPr marL="171450" indent="-171450">
              <a:buFont typeface="Arial" charset="0"/>
              <a:buChar char="•"/>
            </a:pPr>
            <a:r>
              <a:rPr lang="en-US" sz="2400" dirty="0" smtClean="0">
                <a:latin typeface="Times New Roman" charset="0"/>
                <a:ea typeface="Times New Roman" charset="0"/>
                <a:cs typeface="Times New Roman" charset="0"/>
              </a:rPr>
              <a:t>Ability to maximize collection of DNA is limited by various issues</a:t>
            </a:r>
          </a:p>
          <a:p>
            <a:pPr marL="717550" lvl="1" indent="-171450">
              <a:buFont typeface="Arial" charset="0"/>
              <a:buChar char="•"/>
            </a:pPr>
            <a:r>
              <a:rPr lang="en-US" sz="2400" dirty="0" smtClean="0">
                <a:latin typeface="Times New Roman" charset="0"/>
                <a:ea typeface="Times New Roman" charset="0"/>
                <a:cs typeface="Times New Roman" charset="0"/>
              </a:rPr>
              <a:t>Structural design of swabs</a:t>
            </a:r>
          </a:p>
          <a:p>
            <a:pPr marL="717550" lvl="1" indent="-171450">
              <a:buFont typeface="Arial" charset="0"/>
              <a:buChar char="•"/>
            </a:pPr>
            <a:r>
              <a:rPr lang="en-US" sz="2400" dirty="0" smtClean="0">
                <a:latin typeface="Times New Roman" charset="0"/>
                <a:ea typeface="Times New Roman" charset="0"/>
                <a:cs typeface="Times New Roman" charset="0"/>
              </a:rPr>
              <a:t>Field conditions and dry times</a:t>
            </a:r>
          </a:p>
          <a:p>
            <a:pPr marL="717550" lvl="1" indent="-171450">
              <a:buFont typeface="Arial" charset="0"/>
              <a:buChar char="•"/>
            </a:pPr>
            <a:r>
              <a:rPr lang="en-US" sz="2400" dirty="0" smtClean="0">
                <a:latin typeface="Times New Roman" charset="0"/>
                <a:ea typeface="Times New Roman" charset="0"/>
                <a:cs typeface="Times New Roman" charset="0"/>
              </a:rPr>
              <a:t>Extraction procedures (&gt;50% loss, </a:t>
            </a:r>
            <a:r>
              <a:rPr lang="en-US" sz="2400" dirty="0" err="1" smtClean="0">
                <a:latin typeface="Times New Roman" charset="0"/>
                <a:ea typeface="Times New Roman" charset="0"/>
                <a:cs typeface="Times New Roman" charset="0"/>
              </a:rPr>
              <a:t>Adamowicz</a:t>
            </a:r>
            <a:r>
              <a:rPr lang="en-US" sz="2400" dirty="0" smtClean="0">
                <a:latin typeface="Times New Roman" charset="0"/>
                <a:ea typeface="Times New Roman" charset="0"/>
                <a:cs typeface="Times New Roman" charset="0"/>
              </a:rPr>
              <a:t> et al. 2014[1])</a:t>
            </a:r>
          </a:p>
          <a:p>
            <a:pPr marL="717550" lvl="1" indent="-171450">
              <a:buFont typeface="Arial" charset="0"/>
              <a:buChar char="•"/>
            </a:pPr>
            <a:endParaRPr lang="en-US" sz="2400" dirty="0">
              <a:latin typeface="Times New Roman" charset="0"/>
              <a:ea typeface="Times New Roman" charset="0"/>
              <a:cs typeface="Times New Roman" charset="0"/>
            </a:endParaRPr>
          </a:p>
          <a:p>
            <a:pPr marL="171450" indent="-171450">
              <a:buFont typeface="Arial" charset="0"/>
              <a:buChar char="•"/>
            </a:pPr>
            <a:r>
              <a:rPr lang="en-US" sz="2400" dirty="0" smtClean="0">
                <a:latin typeface="Times New Roman" charset="0"/>
                <a:ea typeface="Times New Roman" charset="0"/>
                <a:cs typeface="Times New Roman" charset="0"/>
              </a:rPr>
              <a:t>Ability to stabilize and protect the collected DNA at the point of collection, transit and storage</a:t>
            </a:r>
          </a:p>
          <a:p>
            <a:pPr marL="717550" lvl="1" indent="-171450">
              <a:buFont typeface="Arial" charset="0"/>
              <a:buChar char="•"/>
            </a:pPr>
            <a:endParaRPr lang="en-US" sz="2400" dirty="0">
              <a:latin typeface="Times New Roman" charset="0"/>
              <a:ea typeface="Times New Roman" charset="0"/>
              <a:cs typeface="Times New Roman" charset="0"/>
            </a:endParaRPr>
          </a:p>
          <a:p>
            <a:pPr marL="171450" indent="-171450">
              <a:buFont typeface="Arial" charset="0"/>
              <a:buChar char="•"/>
            </a:pPr>
            <a:endParaRPr lang="en-US" sz="2400" dirty="0" smtClean="0">
              <a:latin typeface="Times New Roman" charset="0"/>
              <a:ea typeface="Times New Roman" charset="0"/>
              <a:cs typeface="Times New Roman" charset="0"/>
            </a:endParaRPr>
          </a:p>
        </p:txBody>
      </p:sp>
      <p:sp>
        <p:nvSpPr>
          <p:cNvPr id="2" name="TextBox 1"/>
          <p:cNvSpPr txBox="1"/>
          <p:nvPr/>
        </p:nvSpPr>
        <p:spPr>
          <a:xfrm>
            <a:off x="514333" y="6032153"/>
            <a:ext cx="7642804" cy="492443"/>
          </a:xfrm>
          <a:prstGeom prst="rect">
            <a:avLst/>
          </a:prstGeom>
          <a:noFill/>
        </p:spPr>
        <p:txBody>
          <a:bodyPr wrap="square" rtlCol="0">
            <a:spAutoFit/>
          </a:bodyPr>
          <a:lstStyle/>
          <a:p>
            <a:r>
              <a:rPr lang="en-US" sz="1400" dirty="0" smtClean="0">
                <a:solidFill>
                  <a:schemeClr val="bg1">
                    <a:lumMod val="50000"/>
                  </a:schemeClr>
                </a:solidFill>
                <a:latin typeface="Times New Roman" charset="0"/>
                <a:ea typeface="Times New Roman" charset="0"/>
                <a:cs typeface="Times New Roman" charset="0"/>
              </a:rPr>
              <a:t>[1] </a:t>
            </a:r>
            <a:r>
              <a:rPr lang="en-US" sz="1400" dirty="0" err="1">
                <a:solidFill>
                  <a:schemeClr val="bg1">
                    <a:lumMod val="50000"/>
                  </a:schemeClr>
                </a:solidFill>
                <a:latin typeface="Times New Roman" charset="0"/>
                <a:ea typeface="Times New Roman" charset="0"/>
                <a:cs typeface="Times New Roman" charset="0"/>
              </a:rPr>
              <a:t>Adamowicz</a:t>
            </a:r>
            <a:r>
              <a:rPr lang="en-US" sz="1400" dirty="0">
                <a:solidFill>
                  <a:schemeClr val="bg1">
                    <a:lumMod val="50000"/>
                  </a:schemeClr>
                </a:solidFill>
                <a:latin typeface="Times New Roman" charset="0"/>
                <a:ea typeface="Times New Roman" charset="0"/>
                <a:cs typeface="Times New Roman" charset="0"/>
              </a:rPr>
              <a:t>, M. S</a:t>
            </a:r>
            <a:r>
              <a:rPr lang="en-US" sz="1400" dirty="0" smtClean="0">
                <a:solidFill>
                  <a:schemeClr val="bg1">
                    <a:lumMod val="50000"/>
                  </a:schemeClr>
                </a:solidFill>
                <a:latin typeface="Times New Roman" charset="0"/>
                <a:ea typeface="Times New Roman" charset="0"/>
                <a:cs typeface="Times New Roman" charset="0"/>
              </a:rPr>
              <a:t>. et al </a:t>
            </a:r>
            <a:r>
              <a:rPr lang="en-US" sz="1400" dirty="0">
                <a:solidFill>
                  <a:schemeClr val="bg1">
                    <a:lumMod val="50000"/>
                  </a:schemeClr>
                </a:solidFill>
                <a:latin typeface="Times New Roman" charset="0"/>
                <a:ea typeface="Times New Roman" charset="0"/>
                <a:cs typeface="Times New Roman" charset="0"/>
              </a:rPr>
              <a:t>(2014). </a:t>
            </a:r>
            <a:r>
              <a:rPr lang="en-US" sz="1400" dirty="0" err="1" smtClean="0">
                <a:solidFill>
                  <a:schemeClr val="bg1">
                    <a:lumMod val="50000"/>
                  </a:schemeClr>
                </a:solidFill>
                <a:latin typeface="Times New Roman" charset="0"/>
                <a:ea typeface="Times New Roman" charset="0"/>
                <a:cs typeface="Times New Roman" charset="0"/>
              </a:rPr>
              <a:t>PLoS</a:t>
            </a:r>
            <a:r>
              <a:rPr lang="en-US" sz="1400" dirty="0" smtClean="0">
                <a:solidFill>
                  <a:schemeClr val="bg1">
                    <a:lumMod val="50000"/>
                  </a:schemeClr>
                </a:solidFill>
                <a:latin typeface="Times New Roman" charset="0"/>
                <a:ea typeface="Times New Roman" charset="0"/>
                <a:cs typeface="Times New Roman" charset="0"/>
              </a:rPr>
              <a:t> </a:t>
            </a:r>
            <a:r>
              <a:rPr lang="en-US" sz="1400" dirty="0">
                <a:solidFill>
                  <a:schemeClr val="bg1">
                    <a:lumMod val="50000"/>
                  </a:schemeClr>
                </a:solidFill>
                <a:latin typeface="Times New Roman" charset="0"/>
                <a:ea typeface="Times New Roman" charset="0"/>
                <a:cs typeface="Times New Roman" charset="0"/>
              </a:rPr>
              <a:t>ONE 9(12), 1–18. </a:t>
            </a:r>
          </a:p>
          <a:p>
            <a:endParaRPr lang="en-US" sz="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662183189"/>
      </p:ext>
    </p:extLst>
  </p:cSld>
  <p:clrMapOvr>
    <a:masterClrMapping/>
  </p:clrMapOvr>
  <p:transition advTm="253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75986" y="396978"/>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Acknowledgements</a:t>
            </a:r>
            <a:endParaRPr lang="en-US" sz="1400" dirty="0">
              <a:latin typeface="Times New Roman" pitchFamily="18" charset="0"/>
              <a:cs typeface="Times New Roman" pitchFamily="18" charset="0"/>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3407029" y="4603034"/>
            <a:ext cx="2793492" cy="1255044"/>
          </a:xfrm>
          <a:prstGeom prst="rect">
            <a:avLst/>
          </a:prstGeom>
          <a:noFill/>
          <a:ln w="9525">
            <a:noFill/>
            <a:miter lim="800000"/>
            <a:headEnd/>
            <a:tailEnd/>
          </a:ln>
        </p:spPr>
      </p:pic>
      <p:grpSp>
        <p:nvGrpSpPr>
          <p:cNvPr id="14" name="Group 13"/>
          <p:cNvGrpSpPr/>
          <p:nvPr/>
        </p:nvGrpSpPr>
        <p:grpSpPr>
          <a:xfrm>
            <a:off x="152400" y="990600"/>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1"/>
          <p:cNvSpPr txBox="1"/>
          <p:nvPr/>
        </p:nvSpPr>
        <p:spPr>
          <a:xfrm>
            <a:off x="307181" y="2011361"/>
            <a:ext cx="8229600" cy="2585323"/>
          </a:xfrm>
          <a:prstGeom prst="rect">
            <a:avLst/>
          </a:prstGeom>
          <a:noFill/>
        </p:spPr>
        <p:txBody>
          <a:bodyPr wrap="square" rtlCol="0">
            <a:spAutoFit/>
          </a:bodyPr>
          <a:lstStyle/>
          <a:p>
            <a:pPr marL="171450" indent="-171450">
              <a:buFont typeface="Arial" charset="0"/>
              <a:buChar char="•"/>
            </a:pPr>
            <a:r>
              <a:rPr lang="en-US" sz="2700" dirty="0" smtClean="0">
                <a:latin typeface="Times New Roman" charset="0"/>
                <a:ea typeface="Times New Roman" charset="0"/>
                <a:cs typeface="Times New Roman" charset="0"/>
              </a:rPr>
              <a:t>Dr. Robin Cotton, Thesis Advisor</a:t>
            </a:r>
          </a:p>
          <a:p>
            <a:pPr marL="171450" indent="-171450">
              <a:buFont typeface="Arial" charset="0"/>
              <a:buChar char="•"/>
            </a:pPr>
            <a:endParaRPr lang="en-US" sz="2700" dirty="0" smtClean="0">
              <a:latin typeface="Times New Roman" charset="0"/>
              <a:ea typeface="Times New Roman" charset="0"/>
              <a:cs typeface="Times New Roman" charset="0"/>
            </a:endParaRPr>
          </a:p>
          <a:p>
            <a:pPr marL="171450" indent="-171450">
              <a:buFont typeface="Arial" charset="0"/>
              <a:buChar char="•"/>
            </a:pPr>
            <a:r>
              <a:rPr lang="en-US" sz="2700" dirty="0" smtClean="0">
                <a:latin typeface="Times New Roman" charset="0"/>
                <a:ea typeface="Times New Roman" charset="0"/>
                <a:cs typeface="Times New Roman" charset="0"/>
              </a:rPr>
              <a:t>Dr. Bassam El-</a:t>
            </a:r>
            <a:r>
              <a:rPr lang="en-US" sz="2700" dirty="0" err="1" smtClean="0">
                <a:latin typeface="Times New Roman" charset="0"/>
                <a:ea typeface="Times New Roman" charset="0"/>
                <a:cs typeface="Times New Roman" charset="0"/>
              </a:rPr>
              <a:t>Fahmawi</a:t>
            </a:r>
            <a:r>
              <a:rPr lang="en-US" sz="2700" dirty="0" smtClean="0">
                <a:latin typeface="Times New Roman" charset="0"/>
                <a:ea typeface="Times New Roman" charset="0"/>
                <a:cs typeface="Times New Roman" charset="0"/>
              </a:rPr>
              <a:t> from Mawi DNA Technologies</a:t>
            </a:r>
            <a:br>
              <a:rPr lang="en-US" sz="2700" dirty="0" smtClean="0">
                <a:latin typeface="Times New Roman" charset="0"/>
                <a:ea typeface="Times New Roman" charset="0"/>
                <a:cs typeface="Times New Roman" charset="0"/>
              </a:rPr>
            </a:br>
            <a:endParaRPr lang="en-US" sz="2700" dirty="0" smtClean="0">
              <a:latin typeface="Times New Roman" charset="0"/>
              <a:ea typeface="Times New Roman" charset="0"/>
              <a:cs typeface="Times New Roman" charset="0"/>
            </a:endParaRPr>
          </a:p>
          <a:p>
            <a:pPr marL="171450" indent="-171450">
              <a:buFont typeface="Arial" charset="0"/>
              <a:buChar char="•"/>
            </a:pPr>
            <a:r>
              <a:rPr lang="en-US" sz="2700" dirty="0" smtClean="0">
                <a:latin typeface="Times New Roman" charset="0"/>
                <a:ea typeface="Times New Roman" charset="0"/>
                <a:cs typeface="Times New Roman" charset="0"/>
              </a:rPr>
              <a:t>Biomedical Forensic Science Program</a:t>
            </a:r>
            <a:br>
              <a:rPr lang="en-US" sz="2700" dirty="0" smtClean="0">
                <a:latin typeface="Times New Roman" charset="0"/>
                <a:ea typeface="Times New Roman" charset="0"/>
                <a:cs typeface="Times New Roman" charset="0"/>
              </a:rPr>
            </a:br>
            <a:endParaRPr lang="en-US" sz="27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1010565055"/>
      </p:ext>
    </p:extLst>
  </p:cSld>
  <p:clrMapOvr>
    <a:masterClrMapping/>
  </p:clrMapOvr>
  <p:transition advTm="159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2" name="TextBox 1"/>
          <p:cNvSpPr txBox="1"/>
          <p:nvPr/>
        </p:nvSpPr>
        <p:spPr>
          <a:xfrm>
            <a:off x="2036195" y="2231806"/>
            <a:ext cx="4771571" cy="923330"/>
          </a:xfrm>
          <a:prstGeom prst="rect">
            <a:avLst/>
          </a:prstGeom>
          <a:noFill/>
        </p:spPr>
        <p:txBody>
          <a:bodyPr wrap="square" rtlCol="0">
            <a:spAutoFit/>
          </a:bodyPr>
          <a:lstStyle/>
          <a:p>
            <a:r>
              <a:rPr lang="en-US" sz="5400" smtClean="0"/>
              <a:t>QUESTIONS?</a:t>
            </a:r>
            <a:endParaRPr lang="en-US" sz="5400"/>
          </a:p>
        </p:txBody>
      </p:sp>
      <p:sp>
        <p:nvSpPr>
          <p:cNvPr id="3" name="TextBox 2"/>
          <p:cNvSpPr txBox="1"/>
          <p:nvPr/>
        </p:nvSpPr>
        <p:spPr>
          <a:xfrm>
            <a:off x="1983581" y="4972220"/>
            <a:ext cx="4876800" cy="707886"/>
          </a:xfrm>
          <a:prstGeom prst="rect">
            <a:avLst/>
          </a:prstGeom>
          <a:noFill/>
        </p:spPr>
        <p:txBody>
          <a:bodyPr wrap="square" rtlCol="0">
            <a:spAutoFit/>
          </a:bodyPr>
          <a:lstStyle/>
          <a:p>
            <a:r>
              <a:rPr lang="en-US" sz="4000" dirty="0" err="1" smtClean="0"/>
              <a:t>gordonmk@bu.edu</a:t>
            </a:r>
            <a:endParaRPr lang="en-US" sz="4000" dirty="0"/>
          </a:p>
        </p:txBody>
      </p:sp>
    </p:spTree>
    <p:extLst>
      <p:ext uri="{BB962C8B-B14F-4D97-AF65-F5344CB8AC3E}">
        <p14:creationId xmlns:p14="http://schemas.microsoft.com/office/powerpoint/2010/main" val="1500224223"/>
      </p:ext>
    </p:extLst>
  </p:cSld>
  <p:clrMapOvr>
    <a:masterClrMapping/>
  </p:clrMapOvr>
  <p:transition advTm="652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55331" y="627858"/>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0"/>
          <p:cNvSpPr txBox="1">
            <a:spLocks noChangeArrowheads="1"/>
          </p:cNvSpPr>
          <p:nvPr/>
        </p:nvSpPr>
        <p:spPr bwMode="auto">
          <a:xfrm>
            <a:off x="178777" y="207643"/>
            <a:ext cx="8686800" cy="461647"/>
          </a:xfrm>
          <a:prstGeom prst="rect">
            <a:avLst/>
          </a:prstGeom>
          <a:noFill/>
          <a:ln w="9525">
            <a:noFill/>
            <a:miter lim="800000"/>
            <a:headEnd/>
            <a:tailEnd/>
          </a:ln>
        </p:spPr>
        <p:txBody>
          <a:bodyPr lIns="91421" tIns="45711" rIns="91421" bIns="45711">
            <a:spAutoFit/>
          </a:bodyPr>
          <a:lstStyle/>
          <a:p>
            <a:pPr defTabSz="912813"/>
            <a:r>
              <a:rPr lang="en-US" sz="2400" dirty="0" smtClean="0">
                <a:latin typeface="Times New Roman" pitchFamily="18" charset="0"/>
                <a:cs typeface="Times New Roman" pitchFamily="18" charset="0"/>
              </a:rPr>
              <a:t>Mawi DNA Technologies’ iSWAB</a:t>
            </a:r>
            <a:r>
              <a:rPr lang="en-US" sz="2400" baseline="30000" dirty="0" smtClean="0">
                <a:latin typeface="Times New Roman" pitchFamily="18" charset="0"/>
                <a:cs typeface="Times New Roman" pitchFamily="18" charset="0"/>
              </a:rPr>
              <a:t>TM</a:t>
            </a:r>
            <a:r>
              <a:rPr lang="en-US" sz="2400" dirty="0" smtClean="0">
                <a:latin typeface="Times New Roman" pitchFamily="18" charset="0"/>
                <a:cs typeface="Times New Roman" pitchFamily="18" charset="0"/>
              </a:rPr>
              <a:t>-ID Collection Device</a:t>
            </a:r>
            <a:endParaRPr lang="en-US" sz="2400" dirty="0">
              <a:latin typeface="Times New Roman" pitchFamily="18" charset="0"/>
              <a:cs typeface="Times New Roman" pitchFamily="18" charset="0"/>
            </a:endParaRPr>
          </a:p>
        </p:txBody>
      </p:sp>
      <p:grpSp>
        <p:nvGrpSpPr>
          <p:cNvPr id="17" name="Group 16"/>
          <p:cNvGrpSpPr/>
          <p:nvPr/>
        </p:nvGrpSpPr>
        <p:grpSpPr>
          <a:xfrm rot="19912814">
            <a:off x="4150888" y="2711893"/>
            <a:ext cx="4816025" cy="3624560"/>
            <a:chOff x="378997" y="462327"/>
            <a:chExt cx="4661535" cy="4652755"/>
          </a:xfrm>
        </p:grpSpPr>
        <p:pic>
          <p:nvPicPr>
            <p:cNvPr id="18" name="Picture 17" descr="../../reiswabdevicepictures/iSWAB%20Drawin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8997" y="462327"/>
              <a:ext cx="4661535" cy="3286760"/>
            </a:xfrm>
            <a:prstGeom prst="rect">
              <a:avLst/>
            </a:prstGeom>
            <a:noFill/>
            <a:ln>
              <a:noFill/>
            </a:ln>
          </p:spPr>
        </p:pic>
        <p:sp>
          <p:nvSpPr>
            <p:cNvPr id="19" name="Text Box 1"/>
            <p:cNvSpPr txBox="1"/>
            <p:nvPr/>
          </p:nvSpPr>
          <p:spPr>
            <a:xfrm rot="1687186">
              <a:off x="1482372" y="4403929"/>
              <a:ext cx="2488396" cy="71115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200" b="0" dirty="0" smtClean="0">
                  <a:effectLst/>
                  <a:latin typeface="Times New Roman" charset="0"/>
                  <a:ea typeface="Calibri" charset="0"/>
                </a:rPr>
                <a:t>Kindly Provided by </a:t>
              </a:r>
            </a:p>
            <a:p>
              <a:pPr marL="0" marR="0" algn="ctr">
                <a:spcBef>
                  <a:spcPts val="0"/>
                </a:spcBef>
                <a:spcAft>
                  <a:spcPts val="0"/>
                </a:spcAft>
              </a:pPr>
              <a:r>
                <a:rPr lang="en-US" sz="1200" b="0" dirty="0" smtClean="0">
                  <a:effectLst/>
                  <a:latin typeface="Times New Roman" charset="0"/>
                  <a:ea typeface="Calibri" charset="0"/>
                </a:rPr>
                <a:t>Dr</a:t>
              </a:r>
              <a:r>
                <a:rPr lang="en-US" sz="1200" b="0" dirty="0">
                  <a:effectLst/>
                  <a:latin typeface="Times New Roman" charset="0"/>
                  <a:ea typeface="Calibri" charset="0"/>
                </a:rPr>
                <a:t>. Bassam </a:t>
              </a:r>
              <a:r>
                <a:rPr lang="en-US" sz="1200" b="0" dirty="0" smtClean="0">
                  <a:effectLst/>
                  <a:latin typeface="Times New Roman" charset="0"/>
                  <a:ea typeface="Calibri" charset="0"/>
                </a:rPr>
                <a:t>El-</a:t>
              </a:r>
              <a:r>
                <a:rPr lang="en-US" sz="1200" b="0" dirty="0" err="1" smtClean="0">
                  <a:effectLst/>
                  <a:latin typeface="Times New Roman" charset="0"/>
                  <a:ea typeface="Calibri" charset="0"/>
                </a:rPr>
                <a:t>Fahmawi</a:t>
              </a:r>
              <a:r>
                <a:rPr lang="en-US" sz="1200" b="0" dirty="0" smtClean="0">
                  <a:effectLst/>
                  <a:latin typeface="Times New Roman" charset="0"/>
                  <a:ea typeface="Calibri" charset="0"/>
                </a:rPr>
                <a:t>, </a:t>
              </a:r>
              <a:endParaRPr lang="en-US" sz="1200" b="0" dirty="0" smtClean="0">
                <a:effectLst/>
                <a:latin typeface="Times New Roman" charset="0"/>
                <a:ea typeface="Calibri" charset="0"/>
              </a:endParaRPr>
            </a:p>
            <a:p>
              <a:pPr marL="0" marR="0" algn="ctr">
                <a:spcBef>
                  <a:spcPts val="0"/>
                </a:spcBef>
                <a:spcAft>
                  <a:spcPts val="0"/>
                </a:spcAft>
              </a:pPr>
              <a:r>
                <a:rPr lang="en-US" sz="1200" b="0" dirty="0" smtClean="0">
                  <a:effectLst/>
                  <a:latin typeface="Times New Roman" charset="0"/>
                  <a:ea typeface="Calibri" charset="0"/>
                </a:rPr>
                <a:t>MAWI </a:t>
              </a:r>
              <a:r>
                <a:rPr lang="en-US" sz="1200" b="0" dirty="0" smtClean="0">
                  <a:effectLst/>
                  <a:latin typeface="Times New Roman" charset="0"/>
                  <a:ea typeface="Calibri" charset="0"/>
                </a:rPr>
                <a:t>DNA Technologies</a:t>
              </a:r>
              <a:r>
                <a:rPr lang="en-US" sz="1200" dirty="0" smtClean="0">
                  <a:latin typeface="Times New Roman" charset="0"/>
                  <a:ea typeface="Calibri" charset="0"/>
                </a:rPr>
                <a:t>[2]</a:t>
              </a:r>
              <a:endParaRPr lang="en-US" sz="1200" b="0" dirty="0" smtClean="0">
                <a:effectLst/>
                <a:latin typeface="Times New Roman" charset="0"/>
                <a:ea typeface="Calibri" charset="0"/>
              </a:endParaRPr>
            </a:p>
          </p:txBody>
        </p:sp>
      </p:grpSp>
      <p:sp>
        <p:nvSpPr>
          <p:cNvPr id="13" name="TextBox 12"/>
          <p:cNvSpPr txBox="1"/>
          <p:nvPr/>
        </p:nvSpPr>
        <p:spPr>
          <a:xfrm>
            <a:off x="457200" y="1393825"/>
            <a:ext cx="5867400" cy="2677656"/>
          </a:xfrm>
          <a:prstGeom prst="rect">
            <a:avLst/>
          </a:prstGeom>
          <a:noFill/>
        </p:spPr>
        <p:txBody>
          <a:bodyPr wrap="square" rtlCol="0">
            <a:spAutoFit/>
          </a:bodyPr>
          <a:lstStyle/>
          <a:p>
            <a:pPr marL="171450" indent="-171450">
              <a:buFont typeface="Arial" charset="0"/>
              <a:buChar char="•"/>
            </a:pPr>
            <a:r>
              <a:rPr lang="en-US" sz="2400" dirty="0" smtClean="0">
                <a:latin typeface="Times New Roman" charset="0"/>
                <a:ea typeface="Times New Roman" charset="0"/>
                <a:cs typeface="Times New Roman" charset="0"/>
              </a:rPr>
              <a:t>Collection device design facilitates release of cells captured from any type of swab</a:t>
            </a:r>
          </a:p>
          <a:p>
            <a:pPr marL="717550" lvl="1" indent="-171450">
              <a:buFont typeface="Arial" charset="0"/>
              <a:buChar char="•"/>
            </a:pPr>
            <a:r>
              <a:rPr lang="en-US" sz="2400" dirty="0" smtClean="0">
                <a:latin typeface="Times New Roman" charset="0"/>
                <a:ea typeface="Times New Roman" charset="0"/>
                <a:cs typeface="Times New Roman" charset="0"/>
              </a:rPr>
              <a:t>Prong System</a:t>
            </a:r>
          </a:p>
          <a:p>
            <a:pPr marL="717550" lvl="1" indent="-171450">
              <a:buFont typeface="Arial" charset="0"/>
              <a:buChar char="•"/>
            </a:pPr>
            <a:endParaRPr lang="en-US" sz="2400" dirty="0" smtClean="0">
              <a:latin typeface="Times New Roman" charset="0"/>
              <a:ea typeface="Times New Roman" charset="0"/>
              <a:cs typeface="Times New Roman" charset="0"/>
            </a:endParaRPr>
          </a:p>
          <a:p>
            <a:pPr marL="171450" indent="-171450">
              <a:buFont typeface="Arial" charset="0"/>
              <a:buChar char="•"/>
            </a:pPr>
            <a:r>
              <a:rPr lang="en-US" sz="2400" dirty="0" smtClean="0">
                <a:latin typeface="Times New Roman" charset="0"/>
                <a:ea typeface="Times New Roman" charset="0"/>
                <a:cs typeface="Times New Roman" charset="0"/>
              </a:rPr>
              <a:t>Proprietary lysis and DNA stabilizing buffer</a:t>
            </a:r>
          </a:p>
          <a:p>
            <a:pPr marL="717550" lvl="1" indent="-171450">
              <a:buFont typeface="Arial" charset="0"/>
              <a:buChar char="•"/>
            </a:pPr>
            <a:r>
              <a:rPr lang="en-US" sz="2400" dirty="0" smtClean="0">
                <a:latin typeface="Times New Roman" charset="0"/>
                <a:ea typeface="Times New Roman" charset="0"/>
                <a:cs typeface="Times New Roman" charset="0"/>
              </a:rPr>
              <a:t>Used at room temperature</a:t>
            </a:r>
            <a:endParaRPr lang="en-US" sz="2400" dirty="0">
              <a:latin typeface="Times New Roman" charset="0"/>
              <a:ea typeface="Times New Roman" charset="0"/>
              <a:cs typeface="Times New Roman" charset="0"/>
            </a:endParaRPr>
          </a:p>
          <a:p>
            <a:pPr marL="171450" indent="-171450">
              <a:buFont typeface="Arial" charset="0"/>
              <a:buChar char="•"/>
            </a:pPr>
            <a:endParaRPr lang="en-US" sz="2400" dirty="0" smtClean="0">
              <a:latin typeface="Times New Roman" charset="0"/>
              <a:ea typeface="Times New Roman" charset="0"/>
              <a:cs typeface="Times New Roman"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2" name="TextBox 1"/>
          <p:cNvSpPr txBox="1"/>
          <p:nvPr/>
        </p:nvSpPr>
        <p:spPr>
          <a:xfrm>
            <a:off x="457200" y="6104235"/>
            <a:ext cx="2233304" cy="307777"/>
          </a:xfrm>
          <a:prstGeom prst="rect">
            <a:avLst/>
          </a:prstGeom>
          <a:noFill/>
        </p:spPr>
        <p:txBody>
          <a:bodyPr wrap="none" rtlCol="0">
            <a:spAutoFit/>
          </a:bodyPr>
          <a:lstStyle/>
          <a:p>
            <a:r>
              <a:rPr lang="de-DE" sz="1400" smtClean="0">
                <a:solidFill>
                  <a:schemeClr val="bg1">
                    <a:lumMod val="50000"/>
                  </a:schemeClr>
                </a:solidFill>
                <a:latin typeface="Times New Roman" charset="0"/>
                <a:ea typeface="Calibri" charset="0"/>
              </a:rPr>
              <a:t>[2] US </a:t>
            </a:r>
            <a:r>
              <a:rPr lang="de-DE" sz="1400" dirty="0">
                <a:solidFill>
                  <a:schemeClr val="bg1">
                    <a:lumMod val="50000"/>
                  </a:schemeClr>
                </a:solidFill>
                <a:latin typeface="Times New Roman" charset="0"/>
                <a:ea typeface="Calibri" charset="0"/>
              </a:rPr>
              <a:t>Patent </a:t>
            </a:r>
            <a:r>
              <a:rPr lang="de-DE" sz="1400" dirty="0" err="1">
                <a:solidFill>
                  <a:schemeClr val="bg1">
                    <a:lumMod val="50000"/>
                  </a:schemeClr>
                </a:solidFill>
                <a:latin typeface="Times New Roman" charset="0"/>
                <a:ea typeface="Calibri" charset="0"/>
              </a:rPr>
              <a:t>No</a:t>
            </a:r>
            <a:r>
              <a:rPr lang="de-DE" sz="1400" dirty="0">
                <a:solidFill>
                  <a:schemeClr val="bg1">
                    <a:lumMod val="50000"/>
                  </a:schemeClr>
                </a:solidFill>
                <a:latin typeface="Times New Roman" charset="0"/>
                <a:ea typeface="Calibri" charset="0"/>
              </a:rPr>
              <a:t>. 9,138,205</a:t>
            </a:r>
            <a:endParaRPr lang="en-US" sz="1400" dirty="0">
              <a:solidFill>
                <a:schemeClr val="bg1">
                  <a:lumMod val="50000"/>
                </a:schemeClr>
              </a:solidFill>
            </a:endParaRPr>
          </a:p>
        </p:txBody>
      </p:sp>
    </p:spTree>
    <p:extLst>
      <p:ext uri="{BB962C8B-B14F-4D97-AF65-F5344CB8AC3E}">
        <p14:creationId xmlns:p14="http://schemas.microsoft.com/office/powerpoint/2010/main" val="1938526254"/>
      </p:ext>
    </p:extLst>
  </p:cSld>
  <p:clrMapOvr>
    <a:masterClrMapping/>
  </p:clrMapOvr>
  <p:transition advTm="451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78777" y="686416"/>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0"/>
          <p:cNvSpPr txBox="1">
            <a:spLocks noChangeArrowheads="1"/>
          </p:cNvSpPr>
          <p:nvPr/>
        </p:nvSpPr>
        <p:spPr bwMode="auto">
          <a:xfrm>
            <a:off x="172915" y="160460"/>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Goal/Objectives of the Research</a:t>
            </a:r>
            <a:endParaRPr lang="en-US" sz="1400" dirty="0">
              <a:latin typeface="Times New Roman" pitchFamily="18" charset="0"/>
              <a:cs typeface="Times New Roman" pitchFamily="18" charset="0"/>
            </a:endParaRPr>
          </a:p>
        </p:txBody>
      </p:sp>
      <p:sp>
        <p:nvSpPr>
          <p:cNvPr id="13" name="TextBox 12"/>
          <p:cNvSpPr txBox="1"/>
          <p:nvPr/>
        </p:nvSpPr>
        <p:spPr>
          <a:xfrm>
            <a:off x="457200" y="1700213"/>
            <a:ext cx="8229600" cy="2923877"/>
          </a:xfrm>
          <a:prstGeom prst="rect">
            <a:avLst/>
          </a:prstGeom>
          <a:noFill/>
        </p:spPr>
        <p:txBody>
          <a:bodyPr wrap="square" rtlCol="0">
            <a:spAutoFit/>
          </a:bodyPr>
          <a:lstStyle/>
          <a:p>
            <a:pPr marL="171450" indent="-171450">
              <a:buFont typeface="Arial" charset="0"/>
              <a:buChar char="•"/>
            </a:pPr>
            <a:r>
              <a:rPr lang="en-US" sz="3200" dirty="0" smtClean="0">
                <a:latin typeface="Times New Roman" charset="0"/>
                <a:ea typeface="Times New Roman" charset="0"/>
                <a:cs typeface="Times New Roman" charset="0"/>
              </a:rPr>
              <a:t>The purpose of the project was to define conditions and limitations of the use of the new collection device and associated </a:t>
            </a:r>
            <a:r>
              <a:rPr lang="en-US" sz="3200" dirty="0" smtClean="0">
                <a:latin typeface="Times New Roman" charset="0"/>
                <a:ea typeface="Times New Roman" charset="0"/>
                <a:cs typeface="Times New Roman" charset="0"/>
              </a:rPr>
              <a:t>(iSWAB</a:t>
            </a:r>
            <a:r>
              <a:rPr lang="en-US" sz="3200" baseline="30000" dirty="0" smtClean="0">
                <a:latin typeface="Times New Roman" charset="0"/>
                <a:ea typeface="Times New Roman" charset="0"/>
                <a:cs typeface="Times New Roman" charset="0"/>
              </a:rPr>
              <a:t>TM</a:t>
            </a:r>
            <a:r>
              <a:rPr lang="en-US" sz="3200" dirty="0" smtClean="0">
                <a:latin typeface="Times New Roman" charset="0"/>
                <a:ea typeface="Times New Roman" charset="0"/>
                <a:cs typeface="Times New Roman" charset="0"/>
              </a:rPr>
              <a:t>) buffer </a:t>
            </a:r>
            <a:r>
              <a:rPr lang="en-US" sz="3200" dirty="0" smtClean="0">
                <a:latin typeface="Times New Roman" charset="0"/>
                <a:ea typeface="Times New Roman" charset="0"/>
                <a:cs typeface="Times New Roman" charset="0"/>
              </a:rPr>
              <a:t>system for forensic samples and subsequent DNA testing</a:t>
            </a:r>
            <a:br>
              <a:rPr lang="en-US" sz="3200" dirty="0" smtClean="0">
                <a:latin typeface="Times New Roman" charset="0"/>
                <a:ea typeface="Times New Roman" charset="0"/>
                <a:cs typeface="Times New Roman" charset="0"/>
              </a:rPr>
            </a:br>
            <a:endParaRPr lang="en-US" sz="24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1524499092"/>
      </p:ext>
    </p:extLst>
  </p:cSld>
  <p:clrMapOvr>
    <a:masterClrMapping/>
  </p:clrMapOvr>
  <p:transition advTm="365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71450" y="641350"/>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206559"/>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0"/>
          <p:cNvSpPr txBox="1">
            <a:spLocks noChangeArrowheads="1"/>
          </p:cNvSpPr>
          <p:nvPr/>
        </p:nvSpPr>
        <p:spPr bwMode="auto">
          <a:xfrm>
            <a:off x="171450" y="163729"/>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Experiments were designed to assess the ability</a:t>
            </a:r>
            <a:r>
              <a:rPr lang="is-IS" sz="28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13" name="TextBox 12"/>
          <p:cNvSpPr txBox="1"/>
          <p:nvPr/>
        </p:nvSpPr>
        <p:spPr>
          <a:xfrm>
            <a:off x="457200" y="1218616"/>
            <a:ext cx="8229600" cy="4524315"/>
          </a:xfrm>
          <a:prstGeom prst="rect">
            <a:avLst/>
          </a:prstGeom>
          <a:noFill/>
        </p:spPr>
        <p:txBody>
          <a:bodyPr wrap="square" rtlCol="0">
            <a:spAutoFit/>
          </a:bodyPr>
          <a:lstStyle/>
          <a:p>
            <a:pPr marL="171450" indent="-171450">
              <a:lnSpc>
                <a:spcPct val="200000"/>
              </a:lnSpc>
              <a:buFont typeface="Arial" charset="0"/>
              <a:buChar char="•"/>
            </a:pPr>
            <a:r>
              <a:rPr lang="en-US" sz="2400" dirty="0" smtClean="0">
                <a:latin typeface="Times New Roman" charset="0"/>
                <a:ea typeface="Times New Roman" charset="0"/>
                <a:cs typeface="Times New Roman" charset="0"/>
              </a:rPr>
              <a:t>to collect dried </a:t>
            </a:r>
            <a:r>
              <a:rPr lang="en-US" sz="2400" dirty="0" smtClean="0">
                <a:latin typeface="Times New Roman" charset="0"/>
                <a:ea typeface="Times New Roman" charset="0"/>
                <a:cs typeface="Times New Roman" charset="0"/>
              </a:rPr>
              <a:t>body fluid stains</a:t>
            </a:r>
            <a:endParaRPr lang="en-US" sz="2400" dirty="0" smtClean="0">
              <a:latin typeface="Times New Roman" charset="0"/>
              <a:ea typeface="Times New Roman" charset="0"/>
              <a:cs typeface="Times New Roman" charset="0"/>
            </a:endParaRPr>
          </a:p>
          <a:p>
            <a:pPr marL="171450" indent="-171450">
              <a:lnSpc>
                <a:spcPct val="200000"/>
              </a:lnSpc>
              <a:buFont typeface="Arial" charset="0"/>
              <a:buChar char="•"/>
            </a:pPr>
            <a:r>
              <a:rPr lang="en-US" sz="2400" dirty="0" smtClean="0">
                <a:latin typeface="Times New Roman" charset="0"/>
                <a:ea typeface="Times New Roman" charset="0"/>
                <a:cs typeface="Times New Roman" charset="0"/>
              </a:rPr>
              <a:t>to recover and lyse cells from different types and conditions of swabs</a:t>
            </a:r>
          </a:p>
          <a:p>
            <a:pPr marL="171450" indent="-171450">
              <a:lnSpc>
                <a:spcPct val="200000"/>
              </a:lnSpc>
              <a:buFont typeface="Arial" charset="0"/>
              <a:buChar char="•"/>
            </a:pPr>
            <a:r>
              <a:rPr lang="en-US" sz="2400" dirty="0" smtClean="0">
                <a:latin typeface="Times New Roman" charset="0"/>
                <a:ea typeface="Times New Roman" charset="0"/>
                <a:cs typeface="Times New Roman" charset="0"/>
              </a:rPr>
              <a:t>to stabilize DNA</a:t>
            </a:r>
          </a:p>
          <a:p>
            <a:pPr marL="171450" indent="-171450">
              <a:lnSpc>
                <a:spcPct val="200000"/>
              </a:lnSpc>
              <a:buFont typeface="Arial" charset="0"/>
              <a:buChar char="•"/>
            </a:pPr>
            <a:r>
              <a:rPr lang="en-US" sz="2400" dirty="0" smtClean="0">
                <a:latin typeface="Times New Roman" charset="0"/>
                <a:ea typeface="Times New Roman" charset="0"/>
                <a:cs typeface="Times New Roman" charset="0"/>
              </a:rPr>
              <a:t>to perform in downstream PCR amplification</a:t>
            </a:r>
          </a:p>
          <a:p>
            <a:pPr marL="171450" indent="-171450">
              <a:lnSpc>
                <a:spcPct val="200000"/>
              </a:lnSpc>
              <a:buFont typeface="Arial" charset="0"/>
              <a:buChar char="•"/>
            </a:pPr>
            <a:r>
              <a:rPr lang="en-US" sz="2400" dirty="0">
                <a:latin typeface="Times New Roman" charset="0"/>
                <a:ea typeface="Times New Roman" charset="0"/>
                <a:cs typeface="Times New Roman" charset="0"/>
              </a:rPr>
              <a:t>t</a:t>
            </a:r>
            <a:r>
              <a:rPr lang="en-US" sz="2400" dirty="0" smtClean="0">
                <a:latin typeface="Times New Roman" charset="0"/>
                <a:ea typeface="Times New Roman" charset="0"/>
                <a:cs typeface="Times New Roman" charset="0"/>
              </a:rPr>
              <a:t>o produce quality STR profiles</a:t>
            </a:r>
          </a:p>
        </p:txBody>
      </p:sp>
    </p:spTree>
    <p:extLst>
      <p:ext uri="{BB962C8B-B14F-4D97-AF65-F5344CB8AC3E}">
        <p14:creationId xmlns:p14="http://schemas.microsoft.com/office/powerpoint/2010/main" val="1262602922"/>
      </p:ext>
    </p:extLst>
  </p:cSld>
  <p:clrMapOvr>
    <a:masterClrMapping/>
  </p:clrMapOvr>
  <p:transition advTm="182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71450" y="641350"/>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0"/>
          <p:cNvSpPr txBox="1">
            <a:spLocks noChangeArrowheads="1"/>
          </p:cNvSpPr>
          <p:nvPr/>
        </p:nvSpPr>
        <p:spPr bwMode="auto">
          <a:xfrm>
            <a:off x="171450" y="175299"/>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Methods</a:t>
            </a:r>
            <a:endParaRPr lang="en-US" sz="1400" dirty="0">
              <a:latin typeface="Times New Roman" pitchFamily="18" charset="0"/>
              <a:cs typeface="Times New Roman" pitchFamily="18" charset="0"/>
            </a:endParaRPr>
          </a:p>
        </p:txBody>
      </p:sp>
      <p:sp>
        <p:nvSpPr>
          <p:cNvPr id="13" name="TextBox 12"/>
          <p:cNvSpPr txBox="1"/>
          <p:nvPr/>
        </p:nvSpPr>
        <p:spPr>
          <a:xfrm>
            <a:off x="457200" y="1082645"/>
            <a:ext cx="8229600" cy="5170646"/>
          </a:xfrm>
          <a:prstGeom prst="rect">
            <a:avLst/>
          </a:prstGeom>
          <a:noFill/>
        </p:spPr>
        <p:txBody>
          <a:bodyPr wrap="square" rtlCol="0">
            <a:spAutoFit/>
          </a:bodyPr>
          <a:lstStyle/>
          <a:p>
            <a:pPr marL="171450" indent="-171450">
              <a:lnSpc>
                <a:spcPct val="150000"/>
              </a:lnSpc>
              <a:buFont typeface="Arial" charset="0"/>
              <a:buChar char="•"/>
            </a:pPr>
            <a:r>
              <a:rPr lang="en-US" sz="2200" dirty="0" smtClean="0">
                <a:latin typeface="Times New Roman" charset="0"/>
                <a:ea typeface="Times New Roman" charset="0"/>
                <a:cs typeface="Times New Roman" charset="0"/>
              </a:rPr>
              <a:t>Body fluids were donated anonymously</a:t>
            </a:r>
          </a:p>
          <a:p>
            <a:pPr marL="171450" indent="-171450">
              <a:lnSpc>
                <a:spcPct val="150000"/>
              </a:lnSpc>
              <a:buFont typeface="Arial" charset="0"/>
              <a:buChar char="•"/>
            </a:pPr>
            <a:r>
              <a:rPr lang="en-US" sz="2200" dirty="0" smtClean="0">
                <a:latin typeface="Times New Roman" charset="0"/>
                <a:ea typeface="Times New Roman" charset="0"/>
                <a:cs typeface="Times New Roman" charset="0"/>
              </a:rPr>
              <a:t>A Hemocytometer was used to estimate concentrations of cellular suspensions</a:t>
            </a:r>
          </a:p>
          <a:p>
            <a:pPr marL="171450" indent="-171450">
              <a:lnSpc>
                <a:spcPct val="150000"/>
              </a:lnSpc>
              <a:buFont typeface="Arial" charset="0"/>
              <a:buChar char="•"/>
            </a:pPr>
            <a:r>
              <a:rPr lang="en-US" sz="2200" dirty="0" smtClean="0">
                <a:latin typeface="Times New Roman" charset="0"/>
                <a:ea typeface="Times New Roman" charset="0"/>
                <a:cs typeface="Times New Roman" charset="0"/>
              </a:rPr>
              <a:t>Quantifiler</a:t>
            </a:r>
            <a:r>
              <a:rPr lang="en-US" sz="2200" baseline="30000" dirty="0" smtClean="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Duo Quantification Kit on the 7500 Real-Time PCR system</a:t>
            </a:r>
          </a:p>
          <a:p>
            <a:pPr marL="171450" indent="-171450">
              <a:lnSpc>
                <a:spcPct val="150000"/>
              </a:lnSpc>
              <a:buFont typeface="Arial" charset="0"/>
              <a:buChar char="•"/>
            </a:pPr>
            <a:r>
              <a:rPr lang="en-US" sz="2200" dirty="0" err="1" smtClean="0">
                <a:latin typeface="Times New Roman" charset="0"/>
                <a:ea typeface="Times New Roman" charset="0"/>
                <a:cs typeface="Times New Roman" charset="0"/>
              </a:rPr>
              <a:t>AmpFlSTR</a:t>
            </a:r>
            <a:r>
              <a:rPr lang="en-US" sz="2200" baseline="30000" dirty="0">
                <a:latin typeface="Times New Roman" charset="0"/>
                <a:ea typeface="Times New Roman" charset="0"/>
                <a:cs typeface="Times New Roman" charset="0"/>
              </a:rPr>
              <a:t>®</a:t>
            </a:r>
            <a:r>
              <a:rPr lang="en-US" sz="2200" dirty="0">
                <a:latin typeface="Times New Roman" charset="0"/>
                <a:ea typeface="Times New Roman" charset="0"/>
                <a:cs typeface="Times New Roman" charset="0"/>
              </a:rPr>
              <a:t> Identifiler</a:t>
            </a:r>
            <a:r>
              <a:rPr lang="en-US" sz="2200" baseline="30000" dirty="0">
                <a:latin typeface="Times New Roman" charset="0"/>
                <a:ea typeface="Times New Roman" charset="0"/>
                <a:cs typeface="Times New Roman" charset="0"/>
              </a:rPr>
              <a:t>® </a:t>
            </a:r>
            <a:r>
              <a:rPr lang="en-US" sz="2200" dirty="0" smtClean="0">
                <a:latin typeface="Times New Roman" charset="0"/>
                <a:ea typeface="Times New Roman" charset="0"/>
                <a:cs typeface="Times New Roman" charset="0"/>
              </a:rPr>
              <a:t>Plus Kit and the </a:t>
            </a:r>
            <a:r>
              <a:rPr lang="en-US" sz="2200" dirty="0" err="1" smtClean="0">
                <a:latin typeface="Times New Roman" charset="0"/>
                <a:ea typeface="Times New Roman" charset="0"/>
                <a:cs typeface="Times New Roman" charset="0"/>
              </a:rPr>
              <a:t>Globalfiler</a:t>
            </a:r>
            <a:r>
              <a:rPr lang="en-US" sz="2200" baseline="30000" dirty="0" smtClean="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Kit using the </a:t>
            </a:r>
            <a:r>
              <a:rPr lang="en-US" sz="2200" dirty="0" err="1" smtClean="0">
                <a:latin typeface="Times New Roman" charset="0"/>
                <a:ea typeface="Times New Roman" charset="0"/>
                <a:cs typeface="Times New Roman" charset="0"/>
              </a:rPr>
              <a:t>GeneAmp</a:t>
            </a:r>
            <a:r>
              <a:rPr lang="en-US" sz="2200" baseline="30000" dirty="0" smtClean="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PCR System 9700</a:t>
            </a:r>
            <a:endParaRPr lang="en-US" sz="2200" dirty="0">
              <a:latin typeface="Times New Roman" charset="0"/>
              <a:ea typeface="Times New Roman" charset="0"/>
              <a:cs typeface="Times New Roman" charset="0"/>
            </a:endParaRPr>
          </a:p>
          <a:p>
            <a:pPr marL="171450" indent="-171450">
              <a:lnSpc>
                <a:spcPct val="150000"/>
              </a:lnSpc>
              <a:buFont typeface="Arial" charset="0"/>
              <a:buChar char="•"/>
            </a:pPr>
            <a:r>
              <a:rPr lang="en-US" sz="2200" dirty="0" smtClean="0">
                <a:latin typeface="Times New Roman" charset="0"/>
                <a:ea typeface="Times New Roman" charset="0"/>
                <a:cs typeface="Times New Roman" charset="0"/>
              </a:rPr>
              <a:t>3130 Genetic Analyzer</a:t>
            </a:r>
          </a:p>
          <a:p>
            <a:pPr marL="171450" indent="-171450">
              <a:lnSpc>
                <a:spcPct val="150000"/>
              </a:lnSpc>
              <a:buFont typeface="Arial" charset="0"/>
              <a:buChar char="•"/>
            </a:pPr>
            <a:r>
              <a:rPr lang="en-US" sz="2200" dirty="0" err="1" smtClean="0">
                <a:latin typeface="Times New Roman" charset="0"/>
                <a:ea typeface="Times New Roman" charset="0"/>
                <a:cs typeface="Times New Roman" charset="0"/>
              </a:rPr>
              <a:t>GeneMapper</a:t>
            </a:r>
            <a:r>
              <a:rPr lang="en-US" sz="2200" baseline="30000" dirty="0" smtClean="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ID-X</a:t>
            </a:r>
          </a:p>
          <a:p>
            <a:pPr marL="171450" indent="-171450">
              <a:lnSpc>
                <a:spcPct val="150000"/>
              </a:lnSpc>
              <a:buFont typeface="Arial" charset="0"/>
              <a:buChar char="•"/>
            </a:pPr>
            <a:r>
              <a:rPr lang="en-US" sz="2200" dirty="0" smtClean="0">
                <a:latin typeface="Times New Roman" charset="0"/>
                <a:ea typeface="Times New Roman" charset="0"/>
                <a:cs typeface="Times New Roman" charset="0"/>
              </a:rPr>
              <a:t>JMP</a:t>
            </a:r>
            <a:r>
              <a:rPr lang="en-US" sz="2200" baseline="30000" dirty="0" smtClean="0">
                <a:latin typeface="Times New Roman" charset="0"/>
                <a:ea typeface="Times New Roman" charset="0"/>
                <a:cs typeface="Times New Roman" charset="0"/>
              </a:rPr>
              <a:t> </a:t>
            </a:r>
            <a:r>
              <a:rPr lang="en-US" sz="2200" baseline="30000" dirty="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Pro v. 13 or Microsoft</a:t>
            </a:r>
            <a:r>
              <a:rPr lang="en-US" sz="2200" baseline="30000" dirty="0" smtClean="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Excel for Statistics</a:t>
            </a:r>
          </a:p>
        </p:txBody>
      </p:sp>
    </p:spTree>
    <p:extLst>
      <p:ext uri="{BB962C8B-B14F-4D97-AF65-F5344CB8AC3E}">
        <p14:creationId xmlns:p14="http://schemas.microsoft.com/office/powerpoint/2010/main" val="722928946"/>
      </p:ext>
    </p:extLst>
  </p:cSld>
  <p:clrMapOvr>
    <a:masterClrMapping/>
  </p:clrMapOvr>
  <p:transition advTm="333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nodePh="1">
                                  <p:stCondLst>
                                    <p:cond delay="0"/>
                                  </p:stCondLst>
                                  <p:endCondLst>
                                    <p:cond evt="begin" delay="0">
                                      <p:tn val="9"/>
                                    </p:cond>
                                  </p:endCondLst>
                                  <p:childTnLst>
                                    <p:set>
                                      <p:cBhvr rctx="PPT">
                                        <p:cTn id="10" dur="indefinite"/>
                                        <p:tgtEl>
                                          <p:spTgt spid="11">
                                            <p:txEl>
                                              <p:pRg st="0" end="0"/>
                                            </p:txEl>
                                          </p:spTgt>
                                        </p:tgtEl>
                                        <p:attrNameLst>
                                          <p:attrName>style.opacity</p:attrName>
                                        </p:attrNameLst>
                                      </p:cBhvr>
                                      <p:to>
                                        <p:strVal val="0.5"/>
                                      </p:to>
                                    </p:set>
                                    <p:animEffect filter="image" prLst="opacity: 0.5">
                                      <p:cBhvr rctx="IE">
                                        <p:cTn id="11"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4"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71450" y="607851"/>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0"/>
          <p:cNvSpPr txBox="1">
            <a:spLocks noChangeArrowheads="1"/>
          </p:cNvSpPr>
          <p:nvPr/>
        </p:nvSpPr>
        <p:spPr bwMode="auto">
          <a:xfrm>
            <a:off x="171450" y="164524"/>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Optimized Dilution for Direct PCR</a:t>
            </a:r>
            <a:endParaRPr lang="en-US" sz="14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94113023"/>
              </p:ext>
            </p:extLst>
          </p:nvPr>
        </p:nvGraphicFramePr>
        <p:xfrm>
          <a:off x="1143000" y="1470162"/>
          <a:ext cx="6866838" cy="4340427"/>
        </p:xfrm>
        <a:graphic>
          <a:graphicData uri="http://schemas.openxmlformats.org/drawingml/2006/table">
            <a:tbl>
              <a:tblPr firstRow="1" bandRow="1">
                <a:tableStyleId>{5C22544A-7EE6-4342-B048-85BDC9FD1C3A}</a:tableStyleId>
              </a:tblPr>
              <a:tblGrid>
                <a:gridCol w="3433419"/>
                <a:gridCol w="3433419"/>
              </a:tblGrid>
              <a:tr h="11138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charset="0"/>
                          <a:ea typeface="Times New Roman" charset="0"/>
                          <a:cs typeface="Times New Roman" charset="0"/>
                        </a:rPr>
                        <a:t>iSWAB</a:t>
                      </a:r>
                      <a:r>
                        <a:rPr lang="en-US" sz="2800" baseline="30000" dirty="0" smtClean="0">
                          <a:effectLst/>
                          <a:latin typeface="Times New Roman" charset="0"/>
                          <a:ea typeface="Times New Roman" charset="0"/>
                          <a:cs typeface="Times New Roman" charset="0"/>
                        </a:rPr>
                        <a:t>TM</a:t>
                      </a:r>
                      <a:r>
                        <a:rPr lang="en-US" sz="2800" dirty="0" smtClean="0">
                          <a:effectLst/>
                          <a:latin typeface="Times New Roman" charset="0"/>
                          <a:ea typeface="Times New Roman" charset="0"/>
                          <a:cs typeface="Times New Roman" charset="0"/>
                        </a:rPr>
                        <a:t> buffer Concentration</a:t>
                      </a:r>
                    </a:p>
                  </a:txBody>
                  <a:tcPr anchor="ctr"/>
                </a:tc>
                <a:tc>
                  <a:txBody>
                    <a:bodyPr/>
                    <a:lstStyle/>
                    <a:p>
                      <a:pPr algn="ctr"/>
                      <a:r>
                        <a:rPr lang="en-US" sz="2800" dirty="0" smtClean="0"/>
                        <a:t>Result</a:t>
                      </a:r>
                      <a:endParaRPr lang="en-US" sz="2800" dirty="0"/>
                    </a:p>
                  </a:txBody>
                  <a:tcPr anchor="ctr"/>
                </a:tc>
              </a:tr>
              <a:tr h="645318">
                <a:tc>
                  <a:txBody>
                    <a:bodyPr/>
                    <a:lstStyle/>
                    <a:p>
                      <a:pPr algn="ctr"/>
                      <a:r>
                        <a:rPr lang="en-US" sz="2400" dirty="0" smtClean="0">
                          <a:latin typeface="Times New Roman" charset="0"/>
                          <a:ea typeface="Times New Roman" charset="0"/>
                          <a:cs typeface="Times New Roman" charset="0"/>
                        </a:rPr>
                        <a:t>0X</a:t>
                      </a:r>
                      <a:endParaRPr lang="en-US" sz="2400" dirty="0">
                        <a:latin typeface="Times New Roman" charset="0"/>
                        <a:ea typeface="Times New Roman" charset="0"/>
                        <a:cs typeface="Times New Roman" charset="0"/>
                      </a:endParaRPr>
                    </a:p>
                  </a:txBody>
                  <a:tcPr anchor="ctr"/>
                </a:tc>
                <a:tc>
                  <a:txBody>
                    <a:bodyPr/>
                    <a:lstStyle/>
                    <a:p>
                      <a:pPr algn="ctr"/>
                      <a:r>
                        <a:rPr lang="en-US" sz="2400" b="0" dirty="0" smtClean="0">
                          <a:latin typeface="Times New Roman" charset="0"/>
                          <a:ea typeface="Times New Roman" charset="0"/>
                          <a:cs typeface="Times New Roman" charset="0"/>
                        </a:rPr>
                        <a:t>Not Inhibited</a:t>
                      </a:r>
                      <a:endParaRPr lang="en-US" sz="2400" b="0" dirty="0">
                        <a:latin typeface="Times New Roman" charset="0"/>
                        <a:ea typeface="Times New Roman" charset="0"/>
                        <a:cs typeface="Times New Roman" charset="0"/>
                      </a:endParaRPr>
                    </a:p>
                  </a:txBody>
                  <a:tcPr anchor="ctr"/>
                </a:tc>
              </a:tr>
              <a:tr h="645318">
                <a:tc>
                  <a:txBody>
                    <a:bodyPr/>
                    <a:lstStyle/>
                    <a:p>
                      <a:pPr algn="ctr"/>
                      <a:r>
                        <a:rPr lang="en-US" sz="2400" dirty="0" smtClean="0">
                          <a:latin typeface="Times New Roman" charset="0"/>
                          <a:ea typeface="Times New Roman" charset="0"/>
                          <a:cs typeface="Times New Roman" charset="0"/>
                        </a:rPr>
                        <a:t>0.1X</a:t>
                      </a:r>
                    </a:p>
                  </a:txBody>
                  <a:tcPr anchor="ctr"/>
                </a:tc>
                <a:tc>
                  <a:txBody>
                    <a:bodyPr/>
                    <a:lstStyle/>
                    <a:p>
                      <a:pPr algn="ctr"/>
                      <a:r>
                        <a:rPr lang="en-US" sz="2400" b="0" dirty="0" smtClean="0">
                          <a:latin typeface="Times New Roman" charset="0"/>
                          <a:ea typeface="Times New Roman" charset="0"/>
                          <a:cs typeface="Times New Roman" charset="0"/>
                        </a:rPr>
                        <a:t>Not Inhibited</a:t>
                      </a:r>
                    </a:p>
                  </a:txBody>
                  <a:tcPr anchor="ctr"/>
                </a:tc>
              </a:tr>
              <a:tr h="645318">
                <a:tc>
                  <a:txBody>
                    <a:bodyPr/>
                    <a:lstStyle/>
                    <a:p>
                      <a:pPr algn="ctr"/>
                      <a:r>
                        <a:rPr lang="en-US" sz="2400" dirty="0" smtClean="0">
                          <a:latin typeface="Times New Roman" charset="0"/>
                          <a:ea typeface="Times New Roman" charset="0"/>
                          <a:cs typeface="Times New Roman" charset="0"/>
                        </a:rPr>
                        <a:t>0.2X</a:t>
                      </a:r>
                    </a:p>
                  </a:txBody>
                  <a:tcPr anchor="ctr"/>
                </a:tc>
                <a:tc>
                  <a:txBody>
                    <a:bodyPr/>
                    <a:lstStyle/>
                    <a:p>
                      <a:pPr algn="ctr"/>
                      <a:r>
                        <a:rPr lang="en-US" sz="2400" b="0" dirty="0" smtClean="0">
                          <a:latin typeface="Times New Roman" charset="0"/>
                          <a:ea typeface="Times New Roman" charset="0"/>
                          <a:cs typeface="Times New Roman" charset="0"/>
                        </a:rPr>
                        <a:t>Not Inhibited</a:t>
                      </a:r>
                    </a:p>
                  </a:txBody>
                  <a:tcPr anchor="ctr"/>
                </a:tc>
              </a:tr>
              <a:tr h="645318">
                <a:tc>
                  <a:txBody>
                    <a:bodyPr/>
                    <a:lstStyle/>
                    <a:p>
                      <a:pPr algn="ctr"/>
                      <a:r>
                        <a:rPr lang="en-US" sz="2400" b="1" dirty="0" smtClean="0">
                          <a:latin typeface="Times New Roman" charset="0"/>
                          <a:ea typeface="Times New Roman" charset="0"/>
                          <a:cs typeface="Times New Roman" charset="0"/>
                        </a:rPr>
                        <a:t>0.25X</a:t>
                      </a:r>
                    </a:p>
                  </a:txBody>
                  <a:tcPr anchor="ctr"/>
                </a:tc>
                <a:tc>
                  <a:txBody>
                    <a:bodyPr/>
                    <a:lstStyle/>
                    <a:p>
                      <a:pPr algn="ctr"/>
                      <a:r>
                        <a:rPr lang="en-US" sz="2400" b="1" dirty="0" smtClean="0">
                          <a:latin typeface="Times New Roman" charset="0"/>
                          <a:ea typeface="Times New Roman" charset="0"/>
                          <a:cs typeface="Times New Roman" charset="0"/>
                        </a:rPr>
                        <a:t>Partially Inhibited</a:t>
                      </a:r>
                    </a:p>
                  </a:txBody>
                  <a:tcPr anchor="ctr"/>
                </a:tc>
              </a:tr>
              <a:tr h="645318">
                <a:tc>
                  <a:txBody>
                    <a:bodyPr/>
                    <a:lstStyle/>
                    <a:p>
                      <a:pPr algn="ctr"/>
                      <a:r>
                        <a:rPr lang="en-US" sz="2400" b="1" dirty="0" smtClean="0">
                          <a:latin typeface="Times New Roman" charset="0"/>
                          <a:ea typeface="Times New Roman" charset="0"/>
                          <a:cs typeface="Times New Roman" charset="0"/>
                        </a:rPr>
                        <a:t>0.3X</a:t>
                      </a:r>
                    </a:p>
                  </a:txBody>
                  <a:tcPr anchor="ctr"/>
                </a:tc>
                <a:tc>
                  <a:txBody>
                    <a:bodyPr/>
                    <a:lstStyle/>
                    <a:p>
                      <a:pPr algn="ctr"/>
                      <a:r>
                        <a:rPr lang="en-US" sz="2400" b="1" dirty="0" smtClean="0">
                          <a:latin typeface="Times New Roman" charset="0"/>
                          <a:ea typeface="Times New Roman" charset="0"/>
                          <a:cs typeface="Times New Roman" charset="0"/>
                        </a:rPr>
                        <a:t>Inhibited</a:t>
                      </a:r>
                    </a:p>
                  </a:txBody>
                  <a:tcPr anchor="ctr"/>
                </a:tc>
              </a:tr>
            </a:tbl>
          </a:graphicData>
        </a:graphic>
      </p:graphicFrame>
    </p:spTree>
    <p:custDataLst>
      <p:tags r:id="rId1"/>
    </p:custDataLst>
    <p:extLst>
      <p:ext uri="{BB962C8B-B14F-4D97-AF65-F5344CB8AC3E}">
        <p14:creationId xmlns:p14="http://schemas.microsoft.com/office/powerpoint/2010/main" val="1720537009"/>
      </p:ext>
    </p:extLst>
  </p:cSld>
  <p:clrMapOvr>
    <a:masterClrMapping/>
  </p:clrMapOvr>
  <p:transition advTm="5751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69985" y="686492"/>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1" name="Rectangle 3"/>
          <p:cNvSpPr txBox="1">
            <a:spLocks noChangeArrowheads="1"/>
          </p:cNvSpPr>
          <p:nvPr/>
        </p:nvSpPr>
        <p:spPr>
          <a:xfrm>
            <a:off x="152400" y="1347787"/>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sp>
        <p:nvSpPr>
          <p:cNvPr id="12" name="TextBox 10"/>
          <p:cNvSpPr txBox="1">
            <a:spLocks noChangeArrowheads="1"/>
          </p:cNvSpPr>
          <p:nvPr/>
        </p:nvSpPr>
        <p:spPr bwMode="auto">
          <a:xfrm>
            <a:off x="175846" y="187718"/>
            <a:ext cx="8686800" cy="492424"/>
          </a:xfrm>
          <a:prstGeom prst="rect">
            <a:avLst/>
          </a:prstGeom>
          <a:noFill/>
          <a:ln w="9525">
            <a:noFill/>
            <a:miter lim="800000"/>
            <a:headEnd/>
            <a:tailEnd/>
          </a:ln>
        </p:spPr>
        <p:txBody>
          <a:bodyPr lIns="91421" tIns="45711" rIns="91421" bIns="45711">
            <a:spAutoFit/>
          </a:bodyPr>
          <a:lstStyle/>
          <a:p>
            <a:pPr defTabSz="912813"/>
            <a:r>
              <a:rPr lang="en-US" sz="2600" dirty="0" smtClean="0">
                <a:latin typeface="Times New Roman" pitchFamily="18" charset="0"/>
                <a:cs typeface="Times New Roman" pitchFamily="18" charset="0"/>
              </a:rPr>
              <a:t>Protocol Based On Buffer Concentration Optimization</a:t>
            </a:r>
            <a:endParaRPr lang="en-US" sz="2600" dirty="0">
              <a:latin typeface="Times New Roman" pitchFamily="18" charset="0"/>
              <a:cs typeface="Times New Roman" pitchFamily="18" charset="0"/>
            </a:endParaRPr>
          </a:p>
        </p:txBody>
      </p:sp>
      <p:sp>
        <p:nvSpPr>
          <p:cNvPr id="17" name="TextBox 16"/>
          <p:cNvSpPr txBox="1"/>
          <p:nvPr/>
        </p:nvSpPr>
        <p:spPr>
          <a:xfrm>
            <a:off x="419100" y="1631443"/>
            <a:ext cx="8229600" cy="3539430"/>
          </a:xfrm>
          <a:prstGeom prst="rect">
            <a:avLst/>
          </a:prstGeom>
          <a:noFill/>
        </p:spPr>
        <p:txBody>
          <a:bodyPr wrap="square" rtlCol="0">
            <a:spAutoFit/>
          </a:bodyPr>
          <a:lstStyle/>
          <a:p>
            <a:pPr marL="285750" indent="-285750">
              <a:buFont typeface="Arial" charset="0"/>
              <a:buChar char="•"/>
            </a:pPr>
            <a:endParaRPr lang="en-US" sz="2800" dirty="0">
              <a:latin typeface="Times New Roman" charset="0"/>
              <a:ea typeface="Times New Roman" charset="0"/>
              <a:cs typeface="Times New Roman" charset="0"/>
            </a:endParaRPr>
          </a:p>
          <a:p>
            <a:pPr marL="285750" indent="-285750">
              <a:buFont typeface="Arial" charset="0"/>
              <a:buChar char="•"/>
            </a:pPr>
            <a:r>
              <a:rPr lang="en-US" sz="2800" dirty="0" smtClean="0">
                <a:latin typeface="Times New Roman" charset="0"/>
                <a:ea typeface="Times New Roman" charset="0"/>
                <a:cs typeface="Times New Roman" charset="0"/>
              </a:rPr>
              <a:t>All experimental samples diluted to a 0.1X concentration of </a:t>
            </a:r>
            <a:r>
              <a:rPr lang="en-US" sz="2800" dirty="0" smtClean="0">
                <a:latin typeface="Times New Roman" charset="0"/>
                <a:ea typeface="Times New Roman" charset="0"/>
                <a:cs typeface="Times New Roman" charset="0"/>
              </a:rPr>
              <a:t>iSWAB</a:t>
            </a:r>
            <a:r>
              <a:rPr lang="en-US" sz="2800" baseline="30000" dirty="0" smtClean="0">
                <a:latin typeface="Times New Roman" charset="0"/>
                <a:ea typeface="Times New Roman" charset="0"/>
                <a:cs typeface="Times New Roman" charset="0"/>
              </a:rPr>
              <a:t>TM</a:t>
            </a:r>
            <a:r>
              <a:rPr lang="en-US" sz="2800" dirty="0" smtClean="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buffer prior to PCR amplification</a:t>
            </a:r>
          </a:p>
          <a:p>
            <a:pPr marL="831850" lvl="1" indent="-285750">
              <a:lnSpc>
                <a:spcPct val="200000"/>
              </a:lnSpc>
              <a:buFont typeface="Arial" charset="0"/>
              <a:buChar char="•"/>
            </a:pPr>
            <a:r>
              <a:rPr lang="en-US" sz="2800" dirty="0">
                <a:latin typeface="Times New Roman" charset="0"/>
                <a:ea typeface="Times New Roman" charset="0"/>
                <a:cs typeface="Times New Roman" charset="0"/>
              </a:rPr>
              <a:t>d</a:t>
            </a:r>
            <a:r>
              <a:rPr lang="en-US" sz="2800" dirty="0" smtClean="0">
                <a:latin typeface="Times New Roman" charset="0"/>
                <a:ea typeface="Times New Roman" charset="0"/>
                <a:cs typeface="Times New Roman" charset="0"/>
              </a:rPr>
              <a:t>ata confidence</a:t>
            </a:r>
          </a:p>
          <a:p>
            <a:pPr marL="831850" lvl="1" indent="-285750">
              <a:lnSpc>
                <a:spcPct val="200000"/>
              </a:lnSpc>
              <a:buFont typeface="Arial" charset="0"/>
              <a:buChar char="•"/>
            </a:pPr>
            <a:r>
              <a:rPr lang="en-US" sz="2800" dirty="0">
                <a:latin typeface="Times New Roman" charset="0"/>
                <a:ea typeface="Times New Roman" charset="0"/>
                <a:cs typeface="Times New Roman" charset="0"/>
              </a:rPr>
              <a:t>e</a:t>
            </a:r>
            <a:r>
              <a:rPr lang="en-US" sz="2800" dirty="0" smtClean="0">
                <a:latin typeface="Times New Roman" charset="0"/>
                <a:ea typeface="Times New Roman" charset="0"/>
                <a:cs typeface="Times New Roman" charset="0"/>
              </a:rPr>
              <a:t>ase of </a:t>
            </a:r>
            <a:r>
              <a:rPr lang="en-US" sz="2800" dirty="0">
                <a:latin typeface="Times New Roman" charset="0"/>
                <a:ea typeface="Times New Roman" charset="0"/>
                <a:cs typeface="Times New Roman" charset="0"/>
              </a:rPr>
              <a:t>c</a:t>
            </a:r>
            <a:r>
              <a:rPr lang="en-US" sz="2800" dirty="0" smtClean="0">
                <a:latin typeface="Times New Roman" charset="0"/>
                <a:ea typeface="Times New Roman" charset="0"/>
                <a:cs typeface="Times New Roman" charset="0"/>
              </a:rPr>
              <a:t>alculations</a:t>
            </a:r>
          </a:p>
        </p:txBody>
      </p:sp>
    </p:spTree>
    <p:extLst>
      <p:ext uri="{BB962C8B-B14F-4D97-AF65-F5344CB8AC3E}">
        <p14:creationId xmlns:p14="http://schemas.microsoft.com/office/powerpoint/2010/main" val="1162884876"/>
      </p:ext>
    </p:extLst>
  </p:cSld>
  <p:clrMapOvr>
    <a:masterClrMapping/>
  </p:clrMapOvr>
  <p:transition advTm="6026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spect="1"/>
          </p:cNvSpPr>
          <p:nvPr/>
        </p:nvSpPr>
        <p:spPr bwMode="auto">
          <a:xfrm>
            <a:off x="304800" y="1166813"/>
            <a:ext cx="8534400" cy="357187"/>
          </a:xfrm>
          <a:prstGeom prst="rect">
            <a:avLst/>
          </a:prstGeom>
          <a:noFill/>
          <a:ln w="25400" algn="ctr">
            <a:noFill/>
            <a:miter lim="800000"/>
            <a:headEnd/>
            <a:tailEnd/>
          </a:ln>
        </p:spPr>
        <p:txBody>
          <a:bodyPr lIns="91421" tIns="45711" rIns="91421" bIns="45711" anchor="ctr"/>
          <a:lstStyle/>
          <a:p>
            <a:pPr algn="ctr" defTabSz="912813"/>
            <a:endParaRPr lang="en-US" dirty="0">
              <a:solidFill>
                <a:srgbClr val="FFFFFF"/>
              </a:solidFill>
            </a:endParaRPr>
          </a:p>
        </p:txBody>
      </p:sp>
      <p:sp>
        <p:nvSpPr>
          <p:cNvPr id="10243" name="TextBox 10"/>
          <p:cNvSpPr txBox="1">
            <a:spLocks noChangeArrowheads="1"/>
          </p:cNvSpPr>
          <p:nvPr/>
        </p:nvSpPr>
        <p:spPr bwMode="auto">
          <a:xfrm>
            <a:off x="190500" y="171450"/>
            <a:ext cx="8686800" cy="754034"/>
          </a:xfrm>
          <a:prstGeom prst="rect">
            <a:avLst/>
          </a:prstGeom>
          <a:noFill/>
          <a:ln w="9525">
            <a:noFill/>
            <a:miter lim="800000"/>
            <a:headEnd/>
            <a:tailEnd/>
          </a:ln>
        </p:spPr>
        <p:txBody>
          <a:bodyPr lIns="91421" tIns="45711" rIns="91421" bIns="45711">
            <a:spAutoFit/>
          </a:bodyPr>
          <a:lstStyle/>
          <a:p>
            <a:pPr defTabSz="912813"/>
            <a:r>
              <a:rPr lang="en-US" sz="1500" b="1" dirty="0"/>
              <a:t/>
            </a:r>
            <a:br>
              <a:rPr lang="en-US" sz="1500" b="1" dirty="0"/>
            </a:br>
            <a:r>
              <a:rPr lang="en-US" sz="1500" b="1" dirty="0" smtClean="0"/>
              <a:t>    </a:t>
            </a:r>
            <a:r>
              <a:rPr lang="en-US" sz="28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0244" name="Rectangle 10"/>
          <p:cNvSpPr>
            <a:spLocks noChangeArrowheads="1"/>
          </p:cNvSpPr>
          <p:nvPr/>
        </p:nvSpPr>
        <p:spPr bwMode="auto">
          <a:xfrm>
            <a:off x="152400" y="152400"/>
            <a:ext cx="8839200" cy="6477000"/>
          </a:xfrm>
          <a:prstGeom prst="rect">
            <a:avLst/>
          </a:prstGeom>
          <a:noFill/>
          <a:ln w="50800" algn="ctr">
            <a:solidFill>
              <a:srgbClr val="C00000"/>
            </a:solidFill>
            <a:miter lim="800000"/>
            <a:headEnd/>
            <a:tailEnd/>
          </a:ln>
        </p:spPr>
        <p:txBody>
          <a:bodyPr lIns="91436" tIns="45718" rIns="91436" bIns="45718" anchor="ctr"/>
          <a:lstStyle/>
          <a:p>
            <a:pPr algn="ctr" defTabSz="912813"/>
            <a:endParaRPr lang="en-US" dirty="0">
              <a:solidFill>
                <a:srgbClr val="FFFFFF"/>
              </a:solidFill>
            </a:endParaRPr>
          </a:p>
        </p:txBody>
      </p:sp>
      <p:sp>
        <p:nvSpPr>
          <p:cNvPr id="10245" name="Rectangle 17"/>
          <p:cNvSpPr>
            <a:spLocks noChangeArrowheads="1"/>
          </p:cNvSpPr>
          <p:nvPr/>
        </p:nvSpPr>
        <p:spPr bwMode="auto">
          <a:xfrm rot="-5400000">
            <a:off x="3739356" y="6498432"/>
            <a:ext cx="320675" cy="277812"/>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sp>
        <p:nvSpPr>
          <p:cNvPr id="10246" name="Rectangle 19"/>
          <p:cNvSpPr>
            <a:spLocks noChangeArrowheads="1"/>
          </p:cNvSpPr>
          <p:nvPr/>
        </p:nvSpPr>
        <p:spPr bwMode="auto">
          <a:xfrm rot="-5400000">
            <a:off x="4782344" y="6492081"/>
            <a:ext cx="320675" cy="277813"/>
          </a:xfrm>
          <a:prstGeom prst="rect">
            <a:avLst/>
          </a:prstGeom>
          <a:solidFill>
            <a:schemeClr val="bg1"/>
          </a:solidFill>
          <a:ln w="25400" algn="ctr">
            <a:noFill/>
            <a:miter lim="800000"/>
            <a:headEnd/>
            <a:tailEnd/>
          </a:ln>
        </p:spPr>
        <p:txBody>
          <a:bodyPr vert="eaVert" lIns="91436" tIns="45718" rIns="91436" bIns="45718" anchor="ctr"/>
          <a:lstStyle/>
          <a:p>
            <a:pPr algn="ctr" defTabSz="912813"/>
            <a:endParaRPr lang="en-US" dirty="0">
              <a:solidFill>
                <a:srgbClr val="FFFFFF"/>
              </a:solidFill>
            </a:endParaRPr>
          </a:p>
        </p:txBody>
      </p:sp>
      <p:pic>
        <p:nvPicPr>
          <p:cNvPr id="10247" name="Picture 16" descr="C:\Users\BMFS\Documents\Misc\master_logos_gif\boston_univ_rgb.gif"/>
          <p:cNvPicPr>
            <a:picLocks noChangeAspect="1" noChangeArrowheads="1"/>
          </p:cNvPicPr>
          <p:nvPr/>
        </p:nvPicPr>
        <p:blipFill>
          <a:blip r:embed="rId3" cstate="print"/>
          <a:srcRect/>
          <a:stretch>
            <a:fillRect/>
          </a:stretch>
        </p:blipFill>
        <p:spPr bwMode="auto">
          <a:xfrm>
            <a:off x="4038600" y="6475413"/>
            <a:ext cx="766763" cy="344487"/>
          </a:xfrm>
          <a:prstGeom prst="rect">
            <a:avLst/>
          </a:prstGeom>
          <a:noFill/>
          <a:ln w="9525">
            <a:noFill/>
            <a:miter lim="800000"/>
            <a:headEnd/>
            <a:tailEnd/>
          </a:ln>
        </p:spPr>
      </p:pic>
      <p:grpSp>
        <p:nvGrpSpPr>
          <p:cNvPr id="14" name="Group 13"/>
          <p:cNvGrpSpPr/>
          <p:nvPr/>
        </p:nvGrpSpPr>
        <p:grpSpPr>
          <a:xfrm>
            <a:off x="171450" y="709420"/>
            <a:ext cx="8382000" cy="357187"/>
            <a:chOff x="381000" y="2971801"/>
            <a:chExt cx="6858000" cy="777134"/>
          </a:xfrm>
        </p:grpSpPr>
        <p:sp>
          <p:nvSpPr>
            <p:cNvPr id="15" name="TextBox 31"/>
            <p:cNvSpPr txBox="1">
              <a:spLocks noChangeArrowheads="1"/>
            </p:cNvSpPr>
            <p:nvPr/>
          </p:nvSpPr>
          <p:spPr bwMode="auto">
            <a:xfrm>
              <a:off x="381000" y="2971801"/>
              <a:ext cx="6324600" cy="777134"/>
            </a:xfrm>
            <a:prstGeom prst="rect">
              <a:avLst/>
            </a:prstGeom>
            <a:gradFill flip="none" rotWithShape="1">
              <a:gsLst>
                <a:gs pos="100000">
                  <a:srgbClr val="093763">
                    <a:lumMod val="96000"/>
                    <a:lumOff val="4000"/>
                  </a:srgbClr>
                </a:gs>
                <a:gs pos="4000">
                  <a:schemeClr val="accent1">
                    <a:tint val="44500"/>
                    <a:satMod val="160000"/>
                    <a:lumMod val="0"/>
                    <a:lumOff val="100000"/>
                    <a:alpha val="84000"/>
                  </a:schemeClr>
                </a:gs>
                <a:gs pos="100000">
                  <a:schemeClr val="accent1">
                    <a:tint val="23500"/>
                    <a:satMod val="160000"/>
                  </a:schemeClr>
                </a:gs>
              </a:gsLst>
              <a:path path="circle">
                <a:fillToRect l="100000" t="100000"/>
              </a:path>
              <a:tileRect r="-100000" b="-100000"/>
            </a:gradFill>
            <a:ln w="31750">
              <a:noFill/>
              <a:miter lim="800000"/>
              <a:headEnd/>
              <a:tailEnd/>
            </a:ln>
          </p:spPr>
          <p:txBody>
            <a:bodyPr wrap="square" lIns="95246" tIns="19049" rIns="19049" bIns="19049">
              <a:spAutoFit/>
            </a:bodyPr>
            <a:lstStyle/>
            <a:p>
              <a:pPr defTabSz="912813"/>
              <a:endParaRPr lang="en-US" sz="1600" dirty="0" smtClean="0">
                <a:solidFill>
                  <a:srgbClr val="F2F2F2"/>
                </a:solidFill>
              </a:endParaRPr>
            </a:p>
            <a:p>
              <a:pPr defTabSz="912813"/>
              <a:endParaRPr lang="en-US" sz="1600" dirty="0">
                <a:solidFill>
                  <a:srgbClr val="F2F2F2"/>
                </a:solidFill>
              </a:endParaRPr>
            </a:p>
            <a:p>
              <a:pPr defTabSz="912813"/>
              <a:endParaRPr lang="en-US" sz="1600" dirty="0">
                <a:solidFill>
                  <a:srgbClr val="F2F2F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489" y="3077147"/>
              <a:ext cx="648511" cy="666608"/>
            </a:xfrm>
            <a:prstGeom prst="rect">
              <a:avLst/>
            </a:prstGeom>
            <a:ln>
              <a:noFill/>
            </a:ln>
          </p:spPr>
        </p:pic>
      </p:grpSp>
      <p:sp>
        <p:nvSpPr>
          <p:cNvPr id="12" name="TextBox 10"/>
          <p:cNvSpPr txBox="1">
            <a:spLocks noChangeArrowheads="1"/>
          </p:cNvSpPr>
          <p:nvPr/>
        </p:nvSpPr>
        <p:spPr bwMode="auto">
          <a:xfrm>
            <a:off x="171450" y="185666"/>
            <a:ext cx="8686800" cy="523202"/>
          </a:xfrm>
          <a:prstGeom prst="rect">
            <a:avLst/>
          </a:prstGeom>
          <a:noFill/>
          <a:ln w="9525">
            <a:noFill/>
            <a:miter lim="800000"/>
            <a:headEnd/>
            <a:tailEnd/>
          </a:ln>
        </p:spPr>
        <p:txBody>
          <a:bodyPr lIns="91421" tIns="45711" rIns="91421" bIns="45711">
            <a:spAutoFit/>
          </a:bodyPr>
          <a:lstStyle/>
          <a:p>
            <a:pPr defTabSz="912813"/>
            <a:r>
              <a:rPr lang="en-US" sz="2800" dirty="0" smtClean="0">
                <a:latin typeface="Times New Roman" pitchFamily="18" charset="0"/>
                <a:cs typeface="Times New Roman" pitchFamily="18" charset="0"/>
              </a:rPr>
              <a:t>Test DNA Recovery: Wet and Dry Swabs</a:t>
            </a:r>
            <a:endParaRPr lang="en-US" sz="1400" dirty="0">
              <a:latin typeface="Times New Roman" pitchFamily="18" charset="0"/>
              <a:cs typeface="Times New Roman" pitchFamily="18" charset="0"/>
            </a:endParaRPr>
          </a:p>
        </p:txBody>
      </p:sp>
      <p:sp>
        <p:nvSpPr>
          <p:cNvPr id="11" name="Rectangle 3"/>
          <p:cNvSpPr txBox="1">
            <a:spLocks noChangeArrowheads="1"/>
          </p:cNvSpPr>
          <p:nvPr/>
        </p:nvSpPr>
        <p:spPr>
          <a:xfrm>
            <a:off x="152400" y="1244112"/>
            <a:ext cx="8724900" cy="5122863"/>
          </a:xfrm>
          <a:prstGeom prst="rect">
            <a:avLst/>
          </a:prstGeom>
        </p:spPr>
        <p:txBody>
          <a:bodyPr/>
          <a:lstStyle/>
          <a:p>
            <a:pPr marL="889000" lvl="1" indent="-342900" defTabSz="914400">
              <a:spcBef>
                <a:spcPts val="250"/>
              </a:spcBef>
              <a:buClr>
                <a:schemeClr val="accent1"/>
              </a:buClr>
              <a:buSzPct val="80000"/>
              <a:buFont typeface="Wingdings" charset="2"/>
              <a:buChar char="²"/>
              <a:defRPr/>
            </a:pPr>
            <a:endParaRPr lang="en-US" sz="2000" dirty="0">
              <a:latin typeface="Times New Roman" pitchFamily="18" charset="0"/>
              <a:cs typeface="Times New Roman"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924" y="1230892"/>
            <a:ext cx="8357851" cy="5049258"/>
          </a:xfrm>
          <a:prstGeom prst="rect">
            <a:avLst/>
          </a:prstGeom>
        </p:spPr>
      </p:pic>
    </p:spTree>
    <p:extLst>
      <p:ext uri="{BB962C8B-B14F-4D97-AF65-F5344CB8AC3E}">
        <p14:creationId xmlns:p14="http://schemas.microsoft.com/office/powerpoint/2010/main" val="808518050"/>
      </p:ext>
    </p:extLst>
  </p:cSld>
  <p:clrMapOvr>
    <a:masterClrMapping/>
  </p:clrMapOvr>
  <p:transition advTm="5358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6|0.7|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41884</TotalTime>
  <Words>873</Words>
  <Application>Microsoft Macintosh PowerPoint</Application>
  <PresentationFormat>On-screen Show (4:3)</PresentationFormat>
  <Paragraphs>208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Times New Roman</vt:lpstr>
      <vt:lpstr>TimesNewRomanPSMT</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Sony Electronics, Inc.</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BMFS</dc:creator>
  <cp:lastModifiedBy>gordonmk@bu.edu</cp:lastModifiedBy>
  <cp:revision>1153</cp:revision>
  <cp:lastPrinted>2018-02-13T20:56:53Z</cp:lastPrinted>
  <dcterms:created xsi:type="dcterms:W3CDTF">2008-08-11T19:56:11Z</dcterms:created>
  <dcterms:modified xsi:type="dcterms:W3CDTF">2018-02-14T19:27:36Z</dcterms:modified>
</cp:coreProperties>
</file>